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2"/>
  </p:sldMasterIdLst>
  <p:notesMasterIdLst>
    <p:notesMasterId r:id="rId60"/>
  </p:notesMasterIdLst>
  <p:handoutMasterIdLst>
    <p:handoutMasterId r:id="rId61"/>
  </p:handoutMasterIdLst>
  <p:sldIdLst>
    <p:sldId id="402" r:id="rId3"/>
    <p:sldId id="771" r:id="rId4"/>
    <p:sldId id="692" r:id="rId5"/>
    <p:sldId id="730" r:id="rId6"/>
    <p:sldId id="731" r:id="rId7"/>
    <p:sldId id="733" r:id="rId8"/>
    <p:sldId id="734" r:id="rId9"/>
    <p:sldId id="694" r:id="rId10"/>
    <p:sldId id="736" r:id="rId11"/>
    <p:sldId id="737" r:id="rId12"/>
    <p:sldId id="738" r:id="rId13"/>
    <p:sldId id="700" r:id="rId14"/>
    <p:sldId id="739" r:id="rId15"/>
    <p:sldId id="696" r:id="rId16"/>
    <p:sldId id="697" r:id="rId17"/>
    <p:sldId id="698" r:id="rId18"/>
    <p:sldId id="701" r:id="rId19"/>
    <p:sldId id="702" r:id="rId20"/>
    <p:sldId id="703" r:id="rId21"/>
    <p:sldId id="704" r:id="rId22"/>
    <p:sldId id="705" r:id="rId23"/>
    <p:sldId id="706" r:id="rId24"/>
    <p:sldId id="707" r:id="rId25"/>
    <p:sldId id="724" r:id="rId26"/>
    <p:sldId id="709" r:id="rId27"/>
    <p:sldId id="710" r:id="rId28"/>
    <p:sldId id="711" r:id="rId29"/>
    <p:sldId id="712" r:id="rId30"/>
    <p:sldId id="713" r:id="rId31"/>
    <p:sldId id="723" r:id="rId32"/>
    <p:sldId id="745" r:id="rId33"/>
    <p:sldId id="746" r:id="rId34"/>
    <p:sldId id="747" r:id="rId35"/>
    <p:sldId id="748" r:id="rId36"/>
    <p:sldId id="749" r:id="rId37"/>
    <p:sldId id="750" r:id="rId38"/>
    <p:sldId id="751" r:id="rId39"/>
    <p:sldId id="752" r:id="rId40"/>
    <p:sldId id="753" r:id="rId41"/>
    <p:sldId id="754" r:id="rId42"/>
    <p:sldId id="755" r:id="rId43"/>
    <p:sldId id="756" r:id="rId44"/>
    <p:sldId id="757" r:id="rId45"/>
    <p:sldId id="758" r:id="rId46"/>
    <p:sldId id="759" r:id="rId47"/>
    <p:sldId id="760" r:id="rId48"/>
    <p:sldId id="761" r:id="rId49"/>
    <p:sldId id="762" r:id="rId50"/>
    <p:sldId id="772" r:id="rId51"/>
    <p:sldId id="773" r:id="rId52"/>
    <p:sldId id="774" r:id="rId53"/>
    <p:sldId id="628" r:id="rId54"/>
    <p:sldId id="629" r:id="rId55"/>
    <p:sldId id="492" r:id="rId56"/>
    <p:sldId id="493" r:id="rId57"/>
    <p:sldId id="405" r:id="rId58"/>
    <p:sldId id="400" r:id="rId5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9A2BE3-2D0E-4BDF-9E7B-B5B14B6C6981}">
          <p14:sldIdLst>
            <p14:sldId id="402"/>
            <p14:sldId id="771"/>
            <p14:sldId id="692"/>
          </p14:sldIdLst>
        </p14:section>
        <p14:section name="Functions" id="{70FF3F20-93B8-4C4D-B97A-814546015324}">
          <p14:sldIdLst>
            <p14:sldId id="730"/>
            <p14:sldId id="731"/>
            <p14:sldId id="733"/>
            <p14:sldId id="734"/>
            <p14:sldId id="694"/>
            <p14:sldId id="736"/>
            <p14:sldId id="737"/>
            <p14:sldId id="738"/>
            <p14:sldId id="700"/>
            <p14:sldId id="739"/>
            <p14:sldId id="696"/>
            <p14:sldId id="697"/>
            <p14:sldId id="698"/>
            <p14:sldId id="701"/>
            <p14:sldId id="702"/>
            <p14:sldId id="703"/>
            <p14:sldId id="704"/>
            <p14:sldId id="705"/>
            <p14:sldId id="706"/>
            <p14:sldId id="707"/>
            <p14:sldId id="724"/>
          </p14:sldIdLst>
        </p14:section>
        <p14:section name="Variable Scope" id="{91CD9AE6-84DE-C74F-B389-BDF0DC570D26}">
          <p14:sldIdLst>
            <p14:sldId id="709"/>
            <p14:sldId id="710"/>
            <p14:sldId id="711"/>
            <p14:sldId id="712"/>
            <p14:sldId id="713"/>
            <p14:sldId id="723"/>
          </p14:sldIdLst>
        </p14:section>
        <p14:section name="Defining Simple Classes" id="{520D6718-E56A-654F-A16F-BBBFA7672269}">
          <p14:sldIdLst>
            <p14:sldId id="745"/>
            <p14:sldId id="746"/>
            <p14:sldId id="747"/>
            <p14:sldId id="748"/>
            <p14:sldId id="749"/>
            <p14:sldId id="750"/>
            <p14:sldId id="751"/>
            <p14:sldId id="752"/>
            <p14:sldId id="753"/>
            <p14:sldId id="754"/>
            <p14:sldId id="755"/>
            <p14:sldId id="756"/>
            <p14:sldId id="757"/>
            <p14:sldId id="758"/>
            <p14:sldId id="759"/>
            <p14:sldId id="760"/>
            <p14:sldId id="761"/>
            <p14:sldId id="762"/>
          </p14:sldIdLst>
        </p14:section>
        <p14:section name="Include and Require" id="{6465FC90-F78C-47AB-9A47-4DEF9F2B601E}">
          <p14:sldIdLst>
            <p14:sldId id="772"/>
            <p14:sldId id="773"/>
            <p14:sldId id="774"/>
          </p14:sldIdLst>
        </p14:section>
        <p14:section name="Conclusion" id="{7CD74D4D-6297-4743-8BBD-2495FA0A78E5}">
          <p14:sldIdLst>
            <p14:sldId id="628"/>
            <p14:sldId id="629"/>
            <p14:sldId id="492"/>
            <p14:sldId id="493"/>
            <p14:sldId id="405"/>
            <p14:sldId id="4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0D9"/>
    <a:srgbClr val="FFA72A"/>
    <a:srgbClr val="F0F5FA"/>
    <a:srgbClr val="1A8AFA"/>
    <a:srgbClr val="0097CC"/>
    <a:srgbClr val="FDFFFF"/>
    <a:srgbClr val="603A14"/>
    <a:srgbClr val="E85C0E"/>
    <a:srgbClr val="BAB398"/>
    <a:srgbClr val="ADA4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0" autoAdjust="0"/>
    <p:restoredTop sz="94533" autoAdjust="0"/>
  </p:normalViewPr>
  <p:slideViewPr>
    <p:cSldViewPr>
      <p:cViewPr varScale="1">
        <p:scale>
          <a:sx n="73" d="100"/>
          <a:sy n="73" d="100"/>
        </p:scale>
        <p:origin x="558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09/27/2018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gif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eg>
</file>

<file path=ppt/media/image57.png>
</file>

<file path=ppt/media/image58.png>
</file>

<file path=ppt/media/image59.jpeg>
</file>

<file path=ppt/media/image6.png>
</file>

<file path=ppt/media/image60.gif>
</file>

<file path=ppt/media/image61.png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3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6092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695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2885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035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3273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3797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50539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07932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6" name="Shape 2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87564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251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</a:p>
        </p:txBody>
      </p:sp>
      <p:sp>
        <p:nvSpPr>
          <p:cNvPr id="294" name="Shape 294"/>
          <p:cNvSpPr txBox="1">
            <a:spLocks noGrp="1"/>
          </p:cNvSpPr>
          <p:nvPr>
            <p:ph type="ftr" idx="11"/>
          </p:nvPr>
        </p:nvSpPr>
        <p:spPr>
          <a:xfrm>
            <a:off x="0" y="8747999"/>
            <a:ext cx="6308999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295" name="Shape 295"/>
          <p:cNvSpPr txBox="1">
            <a:spLocks noGrp="1"/>
          </p:cNvSpPr>
          <p:nvPr>
            <p:ph type="sldNum" idx="12"/>
          </p:nvPr>
        </p:nvSpPr>
        <p:spPr>
          <a:xfrm>
            <a:off x="6308998" y="8747999"/>
            <a:ext cx="547413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36</a:t>
            </a:fld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##</a:t>
            </a:r>
          </a:p>
        </p:txBody>
      </p:sp>
      <p:sp>
        <p:nvSpPr>
          <p:cNvPr id="296" name="Shape 296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0624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Shape 247"/>
          <p:cNvSpPr txBox="1">
            <a:spLocks noGrp="1"/>
          </p:cNvSpPr>
          <p:nvPr>
            <p:ph type="ftr" idx="11"/>
          </p:nvPr>
        </p:nvSpPr>
        <p:spPr>
          <a:xfrm>
            <a:off x="0" y="8747999"/>
            <a:ext cx="6308999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Software University Foundation – </a:t>
            </a:r>
            <a:r>
              <a:rPr lang="en-US" sz="10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http://softuni.org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work is licensed under the </a:t>
            </a:r>
            <a:r>
              <a:rPr lang="en-US" sz="10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Creative Commons Attribution-NonCommercial-ShareAlike</a:t>
            </a: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license.</a:t>
            </a:r>
          </a:p>
        </p:txBody>
      </p:sp>
      <p:sp>
        <p:nvSpPr>
          <p:cNvPr id="248" name="Shape 248"/>
          <p:cNvSpPr txBox="1">
            <a:spLocks noGrp="1"/>
          </p:cNvSpPr>
          <p:nvPr>
            <p:ph type="sldNum" idx="12"/>
          </p:nvPr>
        </p:nvSpPr>
        <p:spPr>
          <a:xfrm>
            <a:off x="6308998" y="8747999"/>
            <a:ext cx="547413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28879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251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</a:p>
        </p:txBody>
      </p:sp>
      <p:sp>
        <p:nvSpPr>
          <p:cNvPr id="304" name="Shape 304"/>
          <p:cNvSpPr txBox="1">
            <a:spLocks noGrp="1"/>
          </p:cNvSpPr>
          <p:nvPr>
            <p:ph type="ftr" idx="11"/>
          </p:nvPr>
        </p:nvSpPr>
        <p:spPr>
          <a:xfrm>
            <a:off x="0" y="8747999"/>
            <a:ext cx="6308999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305" name="Shape 305"/>
          <p:cNvSpPr txBox="1">
            <a:spLocks noGrp="1"/>
          </p:cNvSpPr>
          <p:nvPr>
            <p:ph type="sldNum" idx="12"/>
          </p:nvPr>
        </p:nvSpPr>
        <p:spPr>
          <a:xfrm>
            <a:off x="6308998" y="8747999"/>
            <a:ext cx="547413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37</a:t>
            </a:fld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##</a:t>
            </a:r>
          </a:p>
        </p:txBody>
      </p:sp>
      <p:sp>
        <p:nvSpPr>
          <p:cNvPr id="306" name="Shape 306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7" name="Shape 307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02648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251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</a:p>
        </p:txBody>
      </p:sp>
      <p:sp>
        <p:nvSpPr>
          <p:cNvPr id="316" name="Shape 316"/>
          <p:cNvSpPr txBox="1">
            <a:spLocks noGrp="1"/>
          </p:cNvSpPr>
          <p:nvPr>
            <p:ph type="ftr" idx="11"/>
          </p:nvPr>
        </p:nvSpPr>
        <p:spPr>
          <a:xfrm>
            <a:off x="0" y="8747999"/>
            <a:ext cx="6308999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317" name="Shape 317"/>
          <p:cNvSpPr txBox="1">
            <a:spLocks noGrp="1"/>
          </p:cNvSpPr>
          <p:nvPr>
            <p:ph type="sldNum" idx="12"/>
          </p:nvPr>
        </p:nvSpPr>
        <p:spPr>
          <a:xfrm>
            <a:off x="6308998" y="8747999"/>
            <a:ext cx="547413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38</a:t>
            </a:fld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##</a:t>
            </a:r>
          </a:p>
        </p:txBody>
      </p:sp>
      <p:sp>
        <p:nvSpPr>
          <p:cNvPr id="318" name="Shape 318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9" name="Shape 319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56234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251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</a:p>
        </p:txBody>
      </p:sp>
      <p:sp>
        <p:nvSpPr>
          <p:cNvPr id="328" name="Shape 328"/>
          <p:cNvSpPr txBox="1">
            <a:spLocks noGrp="1"/>
          </p:cNvSpPr>
          <p:nvPr>
            <p:ph type="ftr" idx="11"/>
          </p:nvPr>
        </p:nvSpPr>
        <p:spPr>
          <a:xfrm>
            <a:off x="0" y="8747999"/>
            <a:ext cx="6308999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329" name="Shape 329"/>
          <p:cNvSpPr txBox="1">
            <a:spLocks noGrp="1"/>
          </p:cNvSpPr>
          <p:nvPr>
            <p:ph type="sldNum" idx="12"/>
          </p:nvPr>
        </p:nvSpPr>
        <p:spPr>
          <a:xfrm>
            <a:off x="6308998" y="8747999"/>
            <a:ext cx="547413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39</a:t>
            </a:fld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##</a:t>
            </a:r>
          </a:p>
        </p:txBody>
      </p:sp>
      <p:sp>
        <p:nvSpPr>
          <p:cNvPr id="330" name="Shape 330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80270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251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</a:p>
        </p:txBody>
      </p:sp>
      <p:sp>
        <p:nvSpPr>
          <p:cNvPr id="338" name="Shape 338"/>
          <p:cNvSpPr txBox="1">
            <a:spLocks noGrp="1"/>
          </p:cNvSpPr>
          <p:nvPr>
            <p:ph type="ftr" idx="11"/>
          </p:nvPr>
        </p:nvSpPr>
        <p:spPr>
          <a:xfrm>
            <a:off x="0" y="8747999"/>
            <a:ext cx="6308999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339" name="Shape 339"/>
          <p:cNvSpPr txBox="1">
            <a:spLocks noGrp="1"/>
          </p:cNvSpPr>
          <p:nvPr>
            <p:ph type="sldNum" idx="12"/>
          </p:nvPr>
        </p:nvSpPr>
        <p:spPr>
          <a:xfrm>
            <a:off x="6308998" y="8747999"/>
            <a:ext cx="547413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40</a:t>
            </a:fld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##</a:t>
            </a:r>
          </a:p>
        </p:txBody>
      </p:sp>
      <p:sp>
        <p:nvSpPr>
          <p:cNvPr id="340" name="Shape 340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1" name="Shape 341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93427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251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</a:p>
        </p:txBody>
      </p:sp>
      <p:sp>
        <p:nvSpPr>
          <p:cNvPr id="351" name="Shape 351"/>
          <p:cNvSpPr txBox="1">
            <a:spLocks noGrp="1"/>
          </p:cNvSpPr>
          <p:nvPr>
            <p:ph type="ftr" idx="11"/>
          </p:nvPr>
        </p:nvSpPr>
        <p:spPr>
          <a:xfrm>
            <a:off x="0" y="8747999"/>
            <a:ext cx="6308999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352" name="Shape 352"/>
          <p:cNvSpPr txBox="1">
            <a:spLocks noGrp="1"/>
          </p:cNvSpPr>
          <p:nvPr>
            <p:ph type="sldNum" idx="12"/>
          </p:nvPr>
        </p:nvSpPr>
        <p:spPr>
          <a:xfrm>
            <a:off x="6308998" y="8747999"/>
            <a:ext cx="547413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41</a:t>
            </a:fld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##</a:t>
            </a:r>
          </a:p>
        </p:txBody>
      </p:sp>
      <p:sp>
        <p:nvSpPr>
          <p:cNvPr id="353" name="Shape 353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4" name="Shape 354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4934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2" name="Shape 3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6695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9" name="Shape 3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9192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6" name="Shape 3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6729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251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</a:p>
        </p:txBody>
      </p:sp>
      <p:sp>
        <p:nvSpPr>
          <p:cNvPr id="383" name="Shape 383"/>
          <p:cNvSpPr txBox="1">
            <a:spLocks noGrp="1"/>
          </p:cNvSpPr>
          <p:nvPr>
            <p:ph type="ftr" idx="11"/>
          </p:nvPr>
        </p:nvSpPr>
        <p:spPr>
          <a:xfrm>
            <a:off x="0" y="8747999"/>
            <a:ext cx="6308999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384" name="Shape 384"/>
          <p:cNvSpPr txBox="1">
            <a:spLocks noGrp="1"/>
          </p:cNvSpPr>
          <p:nvPr>
            <p:ph type="sldNum" idx="12"/>
          </p:nvPr>
        </p:nvSpPr>
        <p:spPr>
          <a:xfrm>
            <a:off x="6308998" y="8747999"/>
            <a:ext cx="547413" cy="394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45</a:t>
            </a:fld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##</a:t>
            </a:r>
          </a:p>
        </p:txBody>
      </p:sp>
      <p:sp>
        <p:nvSpPr>
          <p:cNvPr id="385" name="Shape 385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6" name="Shape 386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670022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5855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долния колонтитул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Контейнер за номер на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3780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1" name="Shape 4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416289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 txBox="1">
            <a:spLocks noGrp="1"/>
          </p:cNvSpPr>
          <p:nvPr>
            <p:ph type="body" idx="1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4" name="Shape 4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783042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04721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1393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6966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5592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02884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2414984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46651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924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44843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252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003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182BDED-90FC-4B07-A4AE-5C0AABA2B497}" type="slidenum">
              <a:rPr lang="en-US"/>
              <a:pPr/>
              <a:t>6</a:t>
            </a:fld>
            <a:r>
              <a:rPr lang="en-US" dirty="0"/>
              <a:t>##</a:t>
            </a:r>
          </a:p>
        </p:txBody>
      </p:sp>
      <p:sp>
        <p:nvSpPr>
          <p:cNvPr id="609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9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70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Image!</a:t>
            </a:r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188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363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538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8.png"/><Relationship Id="rId9" Type="http://schemas.openxmlformats.org/officeDocument/2006/relationships/image" Target="../media/image19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25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24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23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458" y="2351427"/>
            <a:ext cx="5437955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48637" y="2374047"/>
            <a:ext cx="3170229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685" y="1303142"/>
            <a:ext cx="10962447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Subtitle</a:t>
            </a:r>
            <a:endParaRPr lang="bg-BG" dirty="0"/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085" y="6057654"/>
            <a:ext cx="2105462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459" y="6035663"/>
            <a:ext cx="629415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2789" y="6035663"/>
            <a:ext cx="1186773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685" y="254857"/>
            <a:ext cx="10962447" cy="882654"/>
          </a:xfrm>
        </p:spPr>
        <p:txBody>
          <a:bodyPr/>
          <a:lstStyle>
            <a:lvl1pPr algn="ctr">
              <a:defRPr sz="4798"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0074" y="6080062"/>
            <a:ext cx="1436897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1602" y="5916124"/>
            <a:ext cx="2950749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1602" y="6340279"/>
            <a:ext cx="2950749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0972" y="4876800"/>
            <a:ext cx="2950749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0972" y="5368739"/>
            <a:ext cx="2950749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401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90355" y="1355076"/>
            <a:ext cx="3888360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4078713" y="1355073"/>
            <a:ext cx="47988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26702" y="1748999"/>
            <a:ext cx="239938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1" y="6721481"/>
            <a:ext cx="12188825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687" y="1353867"/>
            <a:ext cx="7197424" cy="50278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963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5788"/>
            <a:ext cx="12192000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027" y="703243"/>
            <a:ext cx="8403884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852" rtl="0" eaLnBrk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44" y="2222932"/>
            <a:ext cx="3574974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3927" y="314259"/>
            <a:ext cx="2125527" cy="53028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046" y="1702472"/>
            <a:ext cx="1198589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869" y="3776292"/>
            <a:ext cx="1166096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378" y="3776292"/>
            <a:ext cx="1166096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03" y="3775662"/>
            <a:ext cx="1166096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628" y="3769759"/>
            <a:ext cx="1166096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253" y="3776292"/>
            <a:ext cx="1166096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421" y="3776295"/>
            <a:ext cx="1164351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8380" y="3335565"/>
            <a:ext cx="7159921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838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2603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09426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49051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88676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28301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48341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8" y="6371330"/>
            <a:ext cx="12192000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5090E-6CF8-44E5-B9E1-699141F0F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194957-EA63-44EA-BE91-D0BBA7D92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72737-4098-4B82-8447-1DD1996BC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39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370" y="1186306"/>
            <a:ext cx="9501534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8" dirty="0"/>
              <a:t>Software University – High-Quality Education, </a:t>
            </a:r>
            <a:br>
              <a:rPr lang="en-US" sz="3198" dirty="0"/>
            </a:br>
            <a:r>
              <a:rPr lang="en-US" sz="3198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8" noProof="1">
                <a:hlinkClick r:id="rId3"/>
              </a:rPr>
              <a:t>softuni.bg</a:t>
            </a:r>
            <a:r>
              <a:rPr lang="en-US" sz="2898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Foundation</a:t>
            </a:r>
            <a:endParaRPr lang="bg-BG" sz="3198" dirty="0"/>
          </a:p>
          <a:p>
            <a:pPr lvl="1">
              <a:lnSpc>
                <a:spcPct val="100000"/>
              </a:lnSpc>
            </a:pPr>
            <a:r>
              <a:rPr lang="en-US" sz="2998" noProof="1">
                <a:hlinkClick r:id="rId4"/>
              </a:rPr>
              <a:t>http://softuni.foundation/</a:t>
            </a:r>
            <a:endParaRPr lang="en-US" sz="2998" noProof="1"/>
          </a:p>
          <a:p>
            <a:pPr>
              <a:lnSpc>
                <a:spcPct val="100000"/>
              </a:lnSpc>
            </a:pPr>
            <a:r>
              <a:rPr lang="en-US" sz="3198" dirty="0"/>
              <a:t>Software University @ Facebook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kumimoji="0" lang="en-US" sz="2898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Forums</a:t>
            </a:r>
          </a:p>
          <a:p>
            <a:pPr marL="989981" marR="0" lvl="1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lang="en-US" sz="2798" dirty="0">
                <a:hlinkClick r:id="rId6"/>
              </a:rPr>
              <a:t>forum.softuni.bg</a:t>
            </a:r>
            <a:endParaRPr lang="en-US" sz="2798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58777" y="3608627"/>
            <a:ext cx="1118740" cy="111874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5284" y="5017461"/>
            <a:ext cx="1042233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859" y="2384689"/>
            <a:ext cx="3226924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3228" y="1319422"/>
            <a:ext cx="1669839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41" y="108873"/>
            <a:ext cx="9503571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58879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26092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88825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5"/>
            <a:ext cx="11815018" cy="5201066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81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Presentation Title Slide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4366412" y="314301"/>
            <a:ext cx="7382341" cy="20002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buClr>
                <a:srgbClr val="F6D18E"/>
              </a:buClr>
              <a:buFont typeface="Calibri"/>
              <a:buNone/>
              <a:defRPr sz="5400" b="1" i="0" u="none" strike="noStrike" cap="none">
                <a:solidFill>
                  <a:srgbClr val="F6D1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4366412" y="2346299"/>
            <a:ext cx="7382341" cy="175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F2B254"/>
              </a:buClr>
              <a:buFont typeface="Noto Sans Symbols"/>
              <a:buNone/>
              <a:defRPr sz="4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09493" marR="0" lvl="1" indent="-12592" algn="ctr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Noto Sans Symbols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18987" marR="0" lvl="2" indent="-12487" algn="ctr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Font typeface="Noto Sans Symbols"/>
              <a:buNone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480" marR="0" lvl="3" indent="-12380" algn="ctr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37972" marR="0" lvl="4" indent="-12271" algn="ctr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Font typeface="Noto Sans Symbols"/>
              <a:buNone/>
              <a:defRPr sz="2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47466" marR="0" lvl="5" indent="-12165" algn="ctr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56960" marR="0" lvl="6" indent="-12060" algn="ctr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66453" marR="0" lvl="7" indent="-11953" algn="ctr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75947" marR="0" lvl="8" indent="-11846" algn="ctr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2"/>
          </p:nvPr>
        </p:nvSpPr>
        <p:spPr>
          <a:xfrm>
            <a:off x="760412" y="4164082"/>
            <a:ext cx="3187613" cy="52513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Font typeface="Noto Sans Symbols"/>
              <a:buNone/>
              <a:defRPr sz="2800" b="1" i="0" u="none" strike="noStrike" cap="none">
                <a:solidFill>
                  <a:srgbClr val="EE79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09493" marR="0" lvl="1" indent="-7863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240" marR="0" lvl="2" indent="-88740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18987" marR="0" lvl="3" indent="-98847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23733" marR="0" lvl="4" indent="-10895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sz="2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28480" marR="0" lvl="5" indent="-139380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133227" marR="0" lvl="6" indent="-139326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37972" marR="0" lvl="7" indent="-139271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2720" marR="0" lvl="8" indent="-139219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>
            <a:spLocks noGrp="1"/>
          </p:cNvSpPr>
          <p:nvPr>
            <p:ph type="pic" idx="3"/>
          </p:nvPr>
        </p:nvSpPr>
        <p:spPr>
          <a:xfrm>
            <a:off x="4366412" y="4191000"/>
            <a:ext cx="7382341" cy="1904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Font typeface="Noto Sans Symbols"/>
              <a:buNone/>
              <a:defRPr sz="3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09493" marR="0" lvl="1" indent="-7863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240" marR="0" lvl="2" indent="-88740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18987" marR="0" lvl="3" indent="-98847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23733" marR="0" lvl="4" indent="-10895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sz="2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28480" marR="0" lvl="5" indent="-139380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133227" marR="0" lvl="6" indent="-139326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37972" marR="0" lvl="7" indent="-139271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2720" marR="0" lvl="8" indent="-139219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4"/>
          </p:nvPr>
        </p:nvSpPr>
        <p:spPr>
          <a:xfrm>
            <a:off x="760412" y="4633982"/>
            <a:ext cx="3187614" cy="44434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Font typeface="Noto Sans Symbols"/>
              <a:buNone/>
              <a:defRPr sz="2300" b="1" i="0" u="none" strike="noStrike" cap="none">
                <a:solidFill>
                  <a:srgbClr val="F4B36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09493" marR="0" lvl="1" indent="-7863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240" marR="0" lvl="2" indent="-88740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18987" marR="0" lvl="3" indent="-98847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23733" marR="0" lvl="4" indent="-10895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sz="2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28480" marR="0" lvl="5" indent="-139380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133227" marR="0" lvl="6" indent="-139326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37972" marR="0" lvl="7" indent="-139271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2720" marR="0" lvl="8" indent="-139219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5"/>
          </p:nvPr>
        </p:nvSpPr>
        <p:spPr>
          <a:xfrm>
            <a:off x="760412" y="5011671"/>
            <a:ext cx="3187613" cy="39586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Font typeface="Noto Sans Symbols"/>
              <a:buNone/>
              <a:defRPr sz="2000" b="1" i="0" u="none" strike="noStrike" cap="none">
                <a:solidFill>
                  <a:srgbClr val="F9D9A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09493" marR="0" lvl="1" indent="-7863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240" marR="0" lvl="2" indent="-88740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18987" marR="0" lvl="3" indent="-98847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23733" marR="0" lvl="4" indent="-10895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sz="2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28480" marR="0" lvl="5" indent="-139380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133227" marR="0" lvl="6" indent="-139326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37972" marR="0" lvl="7" indent="-139271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2720" marR="0" lvl="8" indent="-139219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6"/>
          </p:nvPr>
        </p:nvSpPr>
        <p:spPr>
          <a:xfrm>
            <a:off x="760412" y="5394605"/>
            <a:ext cx="3187613" cy="36355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Font typeface="Noto Sans Symbols"/>
              <a:buNone/>
              <a:defRPr sz="1800" b="1" i="0" u="none" strike="noStrike" cap="none">
                <a:solidFill>
                  <a:srgbClr val="F27A4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09493" marR="0" lvl="1" indent="-7863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240" marR="0" lvl="2" indent="-88740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18987" marR="0" lvl="3" indent="-98847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23733" marR="0" lvl="4" indent="-10895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sz="2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28480" marR="0" lvl="5" indent="-139380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133227" marR="0" lvl="6" indent="-139326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37972" marR="0" lvl="7" indent="-139271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2720" marR="0" lvl="8" indent="-139219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7"/>
          </p:nvPr>
        </p:nvSpPr>
        <p:spPr>
          <a:xfrm>
            <a:off x="760412" y="5735767"/>
            <a:ext cx="3187613" cy="33123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Font typeface="Noto Sans Symbols"/>
              <a:buNone/>
              <a:defRPr sz="1600" b="1" i="0" u="none" strike="noStrike" cap="none">
                <a:solidFill>
                  <a:srgbClr val="F27A4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09493" marR="0" lvl="1" indent="-7863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Noto Sans Symbols"/>
              <a:buChar char="▪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240" marR="0" lvl="2" indent="-88740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Noto Sans Symbols"/>
              <a:buChar char="▪"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18987" marR="0" lvl="3" indent="-98847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Noto Sans Symbols"/>
              <a:buChar char="▪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23733" marR="0" lvl="4" indent="-108952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79999"/>
              <a:buFont typeface="Noto Sans Symbols"/>
              <a:buChar char="▪"/>
              <a:defRPr sz="2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28480" marR="0" lvl="5" indent="-139380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133227" marR="0" lvl="6" indent="-139326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37972" marR="0" lvl="7" indent="-139271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2720" marR="0" lvl="8" indent="-139219" algn="l" rtl="0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41436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031839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50326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08309" y="1409637"/>
            <a:ext cx="357123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Table of Content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15" y="1371603"/>
            <a:ext cx="8180332" cy="4795935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4949" y="4704825"/>
            <a:ext cx="10958928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4949" y="5490437"/>
            <a:ext cx="10958928" cy="49981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8611" y="867750"/>
            <a:ext cx="3551604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544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1" y="0"/>
            <a:ext cx="11535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44" y="1792355"/>
            <a:ext cx="1829828" cy="406222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144" y="1792355"/>
            <a:ext cx="914914" cy="406222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4972" y="1121144"/>
            <a:ext cx="9927138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619" y="100750"/>
            <a:ext cx="8397308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037" y="274595"/>
            <a:ext cx="2144287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384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1" y="0"/>
            <a:ext cx="11535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91" y="3314703"/>
            <a:ext cx="1260337" cy="279795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619" y="100750"/>
            <a:ext cx="8397308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8563" y="1121144"/>
            <a:ext cx="10033549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037" y="274595"/>
            <a:ext cx="2144287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3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88825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3" y="1196125"/>
            <a:ext cx="11815018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0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615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5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" y="6184672"/>
            <a:ext cx="12188825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0306" y="4824664"/>
            <a:ext cx="1868214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088" y="5206772"/>
            <a:ext cx="95865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352" y="1195930"/>
            <a:ext cx="5424735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3738" y="1195930"/>
            <a:ext cx="5424734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767" y="6390559"/>
            <a:ext cx="808502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94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5" y="1"/>
            <a:ext cx="12192000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5" y="-17929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51" y="1196126"/>
            <a:ext cx="11808021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123" y="1830474"/>
            <a:ext cx="10958580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8" b="1" noProof="1" smtClean="0">
                <a:solidFill>
                  <a:schemeClr val="tx1">
                    <a:lumMod val="75000"/>
                  </a:schemeClr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8283" y="232973"/>
            <a:ext cx="2125527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868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767" y="6397195"/>
            <a:ext cx="80850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09/27/2018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269" y="6397195"/>
            <a:ext cx="1056453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00" y="6397195"/>
            <a:ext cx="428710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55" y="100750"/>
            <a:ext cx="9503571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363" y="1138844"/>
            <a:ext cx="11801748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8993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7" r:id="rId13"/>
    <p:sldLayoutId id="2147483690" r:id="rId14"/>
    <p:sldLayoutId id="2147483691" r:id="rId15"/>
    <p:sldLayoutId id="2147483692" r:id="rId16"/>
    <p:sldLayoutId id="2147483693" r:id="rId17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1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989981" indent="-380762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048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267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485" indent="-304610" algn="l" defTabSz="1218438" rtl="0" eaLnBrk="1" latinLnBrk="1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2160" userDrawn="1">
          <p15:clr>
            <a:srgbClr val="F26B43"/>
          </p15:clr>
        </p15:guide>
        <p15:guide id="4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2.jpe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hyperlink" Target="https://netpeak.bg/" TargetMode="External"/><Relationship Id="rId18" Type="http://schemas.openxmlformats.org/officeDocument/2006/relationships/image" Target="../media/image50.png"/><Relationship Id="rId26" Type="http://schemas.openxmlformats.org/officeDocument/2006/relationships/image" Target="../media/image54.png"/><Relationship Id="rId3" Type="http://schemas.openxmlformats.org/officeDocument/2006/relationships/hyperlink" Target="http://www.infragistics.com/" TargetMode="External"/><Relationship Id="rId21" Type="http://schemas.openxmlformats.org/officeDocument/2006/relationships/hyperlink" Target="https://www.sbtech.com/" TargetMode="External"/><Relationship Id="rId7" Type="http://schemas.openxmlformats.org/officeDocument/2006/relationships/hyperlink" Target="codexio.bg" TargetMode="External"/><Relationship Id="rId12" Type="http://schemas.openxmlformats.org/officeDocument/2006/relationships/image" Target="../media/image47.png"/><Relationship Id="rId17" Type="http://schemas.openxmlformats.org/officeDocument/2006/relationships/hyperlink" Target="http://www.telenor.bg/" TargetMode="External"/><Relationship Id="rId25" Type="http://schemas.openxmlformats.org/officeDocument/2006/relationships/hyperlink" Target="https://www.superhosting.bg/" TargetMode="External"/><Relationship Id="rId2" Type="http://schemas.openxmlformats.org/officeDocument/2006/relationships/notesSlide" Target="../notesSlides/notesSlide37.xml"/><Relationship Id="rId16" Type="http://schemas.openxmlformats.org/officeDocument/2006/relationships/image" Target="../media/image49.png"/><Relationship Id="rId20" Type="http://schemas.openxmlformats.org/officeDocument/2006/relationships/image" Target="../media/image5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4.png"/><Relationship Id="rId11" Type="http://schemas.openxmlformats.org/officeDocument/2006/relationships/hyperlink" Target="https://aeternity.com/" TargetMode="External"/><Relationship Id="rId24" Type="http://schemas.openxmlformats.org/officeDocument/2006/relationships/image" Target="../media/image53.png"/><Relationship Id="rId5" Type="http://schemas.openxmlformats.org/officeDocument/2006/relationships/hyperlink" Target="https://www.indeavr.com/en" TargetMode="External"/><Relationship Id="rId15" Type="http://schemas.openxmlformats.org/officeDocument/2006/relationships/hyperlink" Target="https://www.softwaregroup.com/" TargetMode="External"/><Relationship Id="rId23" Type="http://schemas.openxmlformats.org/officeDocument/2006/relationships/hyperlink" Target="http://www.postbank.bg/" TargetMode="External"/><Relationship Id="rId28" Type="http://schemas.openxmlformats.org/officeDocument/2006/relationships/image" Target="../media/image55.png"/><Relationship Id="rId10" Type="http://schemas.openxmlformats.org/officeDocument/2006/relationships/image" Target="../media/image46.jpeg"/><Relationship Id="rId19" Type="http://schemas.openxmlformats.org/officeDocument/2006/relationships/hyperlink" Target="http://www.xs-software.com/" TargetMode="External"/><Relationship Id="rId4" Type="http://schemas.openxmlformats.org/officeDocument/2006/relationships/image" Target="../media/image43.png"/><Relationship Id="rId9" Type="http://schemas.openxmlformats.org/officeDocument/2006/relationships/hyperlink" Target="https://www.liebherr.com/en/deu/start/start-page.html" TargetMode="External"/><Relationship Id="rId14" Type="http://schemas.openxmlformats.org/officeDocument/2006/relationships/image" Target="../media/image48.png"/><Relationship Id="rId22" Type="http://schemas.openxmlformats.org/officeDocument/2006/relationships/image" Target="../media/image52.png"/><Relationship Id="rId27" Type="http://schemas.openxmlformats.org/officeDocument/2006/relationships/hyperlink" Target="http://smartit.bg/" TargetMode="Externa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world-of-myths.com/" TargetMode="External"/><Relationship Id="rId3" Type="http://schemas.openxmlformats.org/officeDocument/2006/relationships/image" Target="../media/image56.jpeg"/><Relationship Id="rId7" Type="http://schemas.openxmlformats.org/officeDocument/2006/relationships/image" Target="../media/image5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onebitsoftware.net/" TargetMode="External"/><Relationship Id="rId11" Type="http://schemas.openxmlformats.org/officeDocument/2006/relationships/image" Target="../media/image60.gif"/><Relationship Id="rId5" Type="http://schemas.openxmlformats.org/officeDocument/2006/relationships/image" Target="../media/image57.png"/><Relationship Id="rId10" Type="http://schemas.openxmlformats.org/officeDocument/2006/relationships/hyperlink" Target="https://www.lukanet.com/" TargetMode="External"/><Relationship Id="rId4" Type="http://schemas.openxmlformats.org/officeDocument/2006/relationships/hyperlink" Target="codexio.bg" TargetMode="External"/><Relationship Id="rId9" Type="http://schemas.openxmlformats.org/officeDocument/2006/relationships/image" Target="../media/image59.jpe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s://softuni.org/" TargetMode="External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6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2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28316" y="657042"/>
            <a:ext cx="10962447" cy="882654"/>
          </a:xfrm>
        </p:spPr>
        <p:txBody>
          <a:bodyPr>
            <a:normAutofit/>
          </a:bodyPr>
          <a:lstStyle/>
          <a:p>
            <a:r>
              <a:rPr lang="en-US" sz="4800" dirty="0" smtClean="0">
                <a:ea typeface="Calibri"/>
                <a:cs typeface="Calibri"/>
                <a:sym typeface="Calibri"/>
              </a:rPr>
              <a:t>Functions,</a:t>
            </a:r>
            <a:r>
              <a:rPr lang="bg-BG" sz="4800" dirty="0" smtClean="0">
                <a:ea typeface="Calibri"/>
                <a:cs typeface="Calibri"/>
                <a:sym typeface="Calibri"/>
              </a:rPr>
              <a:t> </a:t>
            </a:r>
            <a:r>
              <a:rPr lang="en-US" sz="4800" dirty="0" smtClean="0">
                <a:ea typeface="Calibri"/>
                <a:cs typeface="Calibri"/>
                <a:sym typeface="Calibri"/>
              </a:rPr>
              <a:t>Objects and Classes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D1B986-1518-4A1E-951C-9C4A1CA0216D}"/>
              </a:ext>
            </a:extLst>
          </p:cNvPr>
          <p:cNvSpPr/>
          <p:nvPr/>
        </p:nvSpPr>
        <p:spPr>
          <a:xfrm rot="19936195">
            <a:off x="1206827" y="2754677"/>
            <a:ext cx="2533066" cy="163121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0" dirty="0">
                <a:ln w="0"/>
                <a:latin typeface="Comic Sans MS" panose="030F0702030302020204" pitchFamily="66" charset="0"/>
              </a:rPr>
              <a:t>f</a:t>
            </a:r>
            <a:r>
              <a:rPr lang="en-US" sz="10000" b="0" cap="none" spc="0" dirty="0">
                <a:ln w="0"/>
                <a:solidFill>
                  <a:schemeClr val="tx1"/>
                </a:solidFill>
                <a:latin typeface="Comic Sans MS" panose="030F0702030302020204" pitchFamily="66" charset="0"/>
              </a:rPr>
              <a:t>(x)</a:t>
            </a:r>
          </a:p>
        </p:txBody>
      </p:sp>
      <p:pic>
        <p:nvPicPr>
          <p:cNvPr id="10" name="Picture 2" descr="Ð ÐµÐ·ÑÐ»ÑÐ°Ñ Ñ Ð¸Ð·Ð¾Ð±ÑÐ°Ð¶ÐµÐ½Ð¸Ðµ Ð·Ð° object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8920" y="2480895"/>
            <a:ext cx="3313043" cy="3313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0A8AFE-9365-485F-999F-5C92205E8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4904E-808E-4B33-8256-6AD284BB93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To </a:t>
            </a:r>
            <a:r>
              <a:rPr lang="en-GB" b="1" dirty="0">
                <a:solidFill>
                  <a:schemeClr val="bg1"/>
                </a:solidFill>
              </a:rPr>
              <a:t>pass an information</a:t>
            </a:r>
            <a:r>
              <a:rPr lang="en-GB" dirty="0"/>
              <a:t> to a function, you can use </a:t>
            </a:r>
            <a:br>
              <a:rPr lang="en-GB" dirty="0"/>
            </a:br>
            <a:r>
              <a:rPr lang="en-GB" dirty="0"/>
              <a:t>parameters(arguments)</a:t>
            </a:r>
          </a:p>
          <a:p>
            <a:r>
              <a:rPr lang="en-US" dirty="0"/>
              <a:t>Arguments are specified </a:t>
            </a:r>
            <a:r>
              <a:rPr lang="en-US" b="1" dirty="0">
                <a:solidFill>
                  <a:schemeClr val="bg1"/>
                </a:solidFill>
              </a:rPr>
              <a:t>after</a:t>
            </a:r>
            <a:r>
              <a:rPr lang="en-US" dirty="0"/>
              <a:t> the function name, </a:t>
            </a:r>
            <a:br>
              <a:rPr lang="en-US" dirty="0"/>
            </a:br>
            <a:r>
              <a:rPr lang="en-US" b="1" dirty="0">
                <a:solidFill>
                  <a:schemeClr val="bg1"/>
                </a:solidFill>
              </a:rPr>
              <a:t>inside</a:t>
            </a:r>
            <a:r>
              <a:rPr lang="en-US" dirty="0"/>
              <a:t> the parentheses</a:t>
            </a:r>
          </a:p>
          <a:p>
            <a:pPr lvl="1"/>
            <a:r>
              <a:rPr lang="en-US" dirty="0"/>
              <a:t>You can have </a:t>
            </a:r>
            <a:r>
              <a:rPr lang="en-US" b="1" dirty="0">
                <a:solidFill>
                  <a:schemeClr val="bg1"/>
                </a:solidFill>
              </a:rPr>
              <a:t>zero or several </a:t>
            </a:r>
            <a:r>
              <a:rPr lang="en-US" dirty="0"/>
              <a:t>arguments</a:t>
            </a:r>
          </a:p>
          <a:p>
            <a:pPr lvl="1"/>
            <a:r>
              <a:rPr lang="en-US" dirty="0"/>
              <a:t>Each parameter has a </a:t>
            </a:r>
            <a:r>
              <a:rPr lang="en-US" b="1" dirty="0">
                <a:solidFill>
                  <a:schemeClr val="bg1"/>
                </a:solidFill>
              </a:rPr>
              <a:t>name</a:t>
            </a:r>
          </a:p>
          <a:p>
            <a:pPr lvl="1"/>
            <a:r>
              <a:rPr lang="en-US" dirty="0"/>
              <a:t>You can set </a:t>
            </a:r>
            <a:r>
              <a:rPr lang="en-US" b="1" dirty="0">
                <a:solidFill>
                  <a:schemeClr val="bg1"/>
                </a:solidFill>
              </a:rPr>
              <a:t>default value</a:t>
            </a:r>
          </a:p>
          <a:p>
            <a:r>
              <a:rPr lang="en-US" dirty="0"/>
              <a:t>Parameters </a:t>
            </a:r>
            <a:r>
              <a:rPr lang="en-US" b="1" dirty="0">
                <a:solidFill>
                  <a:schemeClr val="bg1"/>
                </a:solidFill>
              </a:rPr>
              <a:t>change</a:t>
            </a:r>
            <a:r>
              <a:rPr lang="en-US" dirty="0"/>
              <a:t> the behavior of a function	</a:t>
            </a:r>
          </a:p>
        </p:txBody>
      </p:sp>
    </p:spTree>
    <p:extLst>
      <p:ext uri="{BB962C8B-B14F-4D97-AF65-F5344CB8AC3E}">
        <p14:creationId xmlns:p14="http://schemas.microsoft.com/office/powerpoint/2010/main" val="124501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5117AA-910D-4EEE-B744-2F501827EB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Function Without Parameters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Function With Parameters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FAD5040-9368-41CF-B58A-3AE90651B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Void and Return type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14594B-222E-42D0-8149-CC326910162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01152F8-0B15-456E-8269-5C5AD22920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412" y="1870441"/>
            <a:ext cx="6203244" cy="196207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function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</a:rPr>
              <a:t>sumNumbers</a:t>
            </a:r>
            <a:r>
              <a:rPr lang="en-US" sz="2800" b="1" noProof="1" smtClean="0">
                <a:latin typeface="Consolas" pitchFamily="49" charset="0"/>
              </a:rPr>
              <a:t>() </a:t>
            </a:r>
            <a:r>
              <a:rPr lang="en-US" sz="2800" b="1" noProof="1">
                <a:latin typeface="Consolas" pitchFamily="49" charset="0"/>
              </a:rPr>
              <a:t>{      	$result = 20 + 15;</a:t>
            </a:r>
            <a:endParaRPr lang="en-US" sz="2800" b="1" noProof="1">
              <a:solidFill>
                <a:schemeClr val="bg1"/>
              </a:solidFill>
              <a:latin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   	echo</a:t>
            </a:r>
            <a:r>
              <a:rPr lang="en-US" sz="2800" b="1" noProof="1">
                <a:latin typeface="Consolas" pitchFamily="49" charset="0"/>
              </a:rPr>
              <a:t> $result;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}</a:t>
            </a:r>
          </a:p>
        </p:txBody>
      </p:sp>
      <p:sp>
        <p:nvSpPr>
          <p:cNvPr id="6" name="AutoShape 23">
            <a:extLst>
              <a:ext uri="{FF2B5EF4-FFF2-40B4-BE49-F238E27FC236}">
                <a16:creationId xmlns:a16="http://schemas.microsoft.com/office/drawing/2014/main" id="{00F79BBE-7CB4-427E-9F21-DC94C23940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9812" y="1328471"/>
            <a:ext cx="2667000" cy="1038262"/>
          </a:xfrm>
          <a:prstGeom prst="wedgeRoundRectCallout">
            <a:avLst>
              <a:gd name="adj1" fmla="val -68026"/>
              <a:gd name="adj2" fmla="val 42504"/>
              <a:gd name="adj3" fmla="val 16667"/>
            </a:avLst>
          </a:prstGeom>
          <a:solidFill>
            <a:srgbClr val="234465">
              <a:alpha val="80000"/>
            </a:srgbClr>
          </a:solidFill>
          <a:ln w="19050">
            <a:solidFill>
              <a:srgbClr val="234465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Void </a:t>
            </a:r>
          </a:p>
          <a:p>
            <a:pPr algn="ctr"/>
            <a:r>
              <a:rPr lang="en-US" sz="32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</a:t>
            </a:r>
            <a:endParaRPr lang="bg-BG" sz="32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B346A1F1-AAC6-4C74-A0B6-60B07D911B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412" y="4642424"/>
            <a:ext cx="6203244" cy="196207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function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</a:rPr>
              <a:t>sumNumbers(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$num</a:t>
            </a:r>
            <a:r>
              <a:rPr lang="en-US" sz="2800" b="1" noProof="1">
                <a:latin typeface="Consolas" pitchFamily="49" charset="0"/>
              </a:rPr>
              <a:t>) {      	$result = 20 +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$num</a:t>
            </a:r>
            <a:r>
              <a:rPr lang="en-US" sz="2800" b="1" noProof="1">
                <a:latin typeface="Consolas" pitchFamily="49" charset="0"/>
              </a:rPr>
              <a:t>;</a:t>
            </a:r>
            <a:endParaRPr lang="en-US" sz="2800" b="1" noProof="1">
              <a:solidFill>
                <a:schemeClr val="bg1"/>
              </a:solidFill>
              <a:latin typeface="Consolas" pitchFamily="49" charset="0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   	return</a:t>
            </a:r>
            <a:r>
              <a:rPr lang="en-US" sz="2800" b="1" noProof="1">
                <a:latin typeface="Consolas" pitchFamily="49" charset="0"/>
              </a:rPr>
              <a:t> $result;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}</a:t>
            </a:r>
          </a:p>
        </p:txBody>
      </p:sp>
      <p:sp>
        <p:nvSpPr>
          <p:cNvPr id="8" name="AutoShape 23">
            <a:extLst>
              <a:ext uri="{FF2B5EF4-FFF2-40B4-BE49-F238E27FC236}">
                <a16:creationId xmlns:a16="http://schemas.microsoft.com/office/drawing/2014/main" id="{D6EC5797-6990-4050-B950-51515CFED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4612" y="4943453"/>
            <a:ext cx="2551902" cy="1038262"/>
          </a:xfrm>
          <a:prstGeom prst="wedgeRoundRectCallout">
            <a:avLst>
              <a:gd name="adj1" fmla="val -43787"/>
              <a:gd name="adj2" fmla="val -6280"/>
              <a:gd name="adj3" fmla="val 16667"/>
            </a:avLst>
          </a:prstGeom>
          <a:solidFill>
            <a:srgbClr val="234465">
              <a:alpha val="80000"/>
            </a:srgbClr>
          </a:solidFill>
          <a:ln w="19050">
            <a:solidFill>
              <a:srgbClr val="234465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</a:t>
            </a:r>
            <a:r>
              <a:rPr lang="en-US" sz="32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 function</a:t>
            </a:r>
            <a:endParaRPr lang="bg-BG" sz="32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AutoShape 23">
            <a:extLst>
              <a:ext uri="{FF2B5EF4-FFF2-40B4-BE49-F238E27FC236}">
                <a16:creationId xmlns:a16="http://schemas.microsoft.com/office/drawing/2014/main" id="{F353F9A6-A77B-4B74-84B6-90555861B7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8212" y="4163933"/>
            <a:ext cx="2551902" cy="685800"/>
          </a:xfrm>
          <a:prstGeom prst="wedgeRoundRectCallout">
            <a:avLst>
              <a:gd name="adj1" fmla="val -66571"/>
              <a:gd name="adj2" fmla="val 54508"/>
              <a:gd name="adj3" fmla="val 16667"/>
            </a:avLst>
          </a:prstGeom>
          <a:solidFill>
            <a:srgbClr val="234465">
              <a:alpha val="80000"/>
            </a:srgbClr>
          </a:solidFill>
          <a:ln w="19050">
            <a:solidFill>
              <a:srgbClr val="234465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</a:t>
            </a:r>
            <a:endParaRPr lang="bg-BG" sz="32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0C160698-C139-4A9F-A7D7-2931F5C10A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7412" y="3290050"/>
            <a:ext cx="3448450" cy="54014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sumNumbers();</a:t>
            </a: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A87523C7-E2D9-4B33-9247-5ABAA081B5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6338" y="6045260"/>
            <a:ext cx="4105874" cy="54014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echo sumNumbers(10);</a:t>
            </a:r>
          </a:p>
        </p:txBody>
      </p:sp>
    </p:spTree>
    <p:extLst>
      <p:ext uri="{BB962C8B-B14F-4D97-AF65-F5344CB8AC3E}">
        <p14:creationId xmlns:p14="http://schemas.microsoft.com/office/powerpoint/2010/main" val="1979719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11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You can use fixed-size arrays to return multiple values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pPr lvl="1">
              <a:spcBef>
                <a:spcPts val="1200"/>
              </a:spcBef>
            </a:pPr>
            <a:r>
              <a:rPr lang="en-US" dirty="0"/>
              <a:t>The </a:t>
            </a:r>
            <a:r>
              <a:rPr lang="en-US" b="1" dirty="0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keyword assigns multiple variables from array items</a:t>
            </a:r>
          </a:p>
          <a:p>
            <a:pPr lvl="2">
              <a:buClr>
                <a:schemeClr val="tx1"/>
              </a:buClr>
            </a:pPr>
            <a:r>
              <a:rPr lang="en-US" sz="3000" b="1" dirty="0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</a:t>
            </a:r>
            <a:r>
              <a:rPr lang="en-US" sz="3000" dirty="0"/>
              <a:t> is NOT a function, but a language construct</a:t>
            </a:r>
          </a:p>
          <a:p>
            <a:pPr lvl="2"/>
            <a:r>
              <a:rPr lang="en-US" sz="3000" dirty="0"/>
              <a:t>Works only for numerical arrays and assumes indexes start at 0</a:t>
            </a:r>
            <a:endParaRPr lang="bg-BG" sz="3000" dirty="0"/>
          </a:p>
        </p:txBody>
      </p:sp>
      <p:sp>
        <p:nvSpPr>
          <p:cNvPr id="1114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 Multiple Values from a Function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12813" y="1828800"/>
            <a:ext cx="10363200" cy="2308324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function smallNumbers() {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 return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[0, 1, 2]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list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($a, $b, $c) = smallNumbers();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echo "\$a = $a; \$b = $b; \$c = $c";</a:t>
            </a:r>
          </a:p>
        </p:txBody>
      </p:sp>
    </p:spTree>
    <p:extLst>
      <p:ext uri="{BB962C8B-B14F-4D97-AF65-F5344CB8AC3E}">
        <p14:creationId xmlns:p14="http://schemas.microsoft.com/office/powerpoint/2010/main" val="71746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1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333EE9-CB38-44FA-B836-F66175B297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Function with default value of parameters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2C6C4D-6DEC-45CD-955C-58BC358BA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 Values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D5927-3387-4A03-B276-530A83253A4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732E605-13FA-490C-935F-B8ABD70010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412" y="1981200"/>
            <a:ext cx="8686800" cy="196207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function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</a:rPr>
              <a:t>sumNumbers(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</a:rPr>
              <a:t>$num1 = 6, $num2 = 4</a:t>
            </a:r>
            <a:r>
              <a:rPr lang="en-US" sz="2800" b="1" noProof="1">
                <a:latin typeface="Consolas" pitchFamily="49" charset="0"/>
              </a:rPr>
              <a:t>) {      	$result = $num1 + $num2;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   	return $result;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97DB1B-8133-49AB-98FC-EFE63B1319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412" y="4572000"/>
            <a:ext cx="7391400" cy="149002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echo sumNumbers();				</a:t>
            </a:r>
            <a:r>
              <a:rPr lang="en-US" sz="2800" b="1" noProof="1">
                <a:solidFill>
                  <a:schemeClr val="accent2"/>
                </a:solidFill>
                <a:latin typeface="Consolas" pitchFamily="49" charset="0"/>
              </a:rPr>
              <a:t>//10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echo sumNumbers(10, 20);		</a:t>
            </a:r>
            <a:r>
              <a:rPr lang="en-US" sz="2800" b="1" noProof="1">
                <a:solidFill>
                  <a:schemeClr val="accent2"/>
                </a:solidFill>
                <a:latin typeface="Consolas" pitchFamily="49" charset="0"/>
              </a:rPr>
              <a:t>//30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</a:rPr>
              <a:t>echo sumNumbers(null, null);		</a:t>
            </a:r>
            <a:r>
              <a:rPr lang="en-US" sz="2800" b="1" noProof="1">
                <a:solidFill>
                  <a:schemeClr val="accent2"/>
                </a:solidFill>
                <a:latin typeface="Consolas" pitchFamily="49" charset="0"/>
              </a:rPr>
              <a:t>//0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483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Parameters: Pass by Reference</a:t>
            </a:r>
            <a:endParaRPr lang="bg-BG" dirty="0"/>
          </a:p>
        </p:txBody>
      </p:sp>
      <p:sp>
        <p:nvSpPr>
          <p:cNvPr id="11089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093788"/>
            <a:ext cx="11804650" cy="5570537"/>
          </a:xfrm>
        </p:spPr>
        <p:txBody>
          <a:bodyPr/>
          <a:lstStyle/>
          <a:p>
            <a:r>
              <a:rPr lang="en-US" dirty="0"/>
              <a:t>By default PHP passes arguments to functions </a:t>
            </a:r>
            <a:r>
              <a:rPr lang="en-US" dirty="0">
                <a:solidFill>
                  <a:srgbClr val="FFA000"/>
                </a:solidFill>
              </a:rPr>
              <a:t>by value</a:t>
            </a:r>
          </a:p>
          <a:p>
            <a:pPr lvl="1"/>
            <a:r>
              <a:rPr lang="en-US" dirty="0"/>
              <a:t>Changed arguments in the function will be lost after it ends</a:t>
            </a:r>
          </a:p>
          <a:p>
            <a:pPr lvl="1"/>
            <a:r>
              <a:rPr lang="en-US" dirty="0"/>
              <a:t>To force pass </a:t>
            </a:r>
            <a:r>
              <a:rPr lang="en-US" dirty="0">
                <a:solidFill>
                  <a:srgbClr val="FFA000"/>
                </a:solidFill>
              </a:rPr>
              <a:t>by reference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use the </a:t>
            </a:r>
            <a:r>
              <a:rPr lang="en-US" b="1" dirty="0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en-US" dirty="0"/>
              <a:t> prefix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65212" y="3352800"/>
            <a:ext cx="10061576" cy="291381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function changeValue(</a:t>
            </a:r>
            <a:r>
              <a:rPr lang="pt-BR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&amp;</a:t>
            </a:r>
            <a:r>
              <a:rPr lang="pt-BR" sz="2400" b="1" noProof="1">
                <a:latin typeface="Consolas" pitchFamily="49" charset="0"/>
                <a:cs typeface="Consolas" pitchFamily="49" charset="0"/>
              </a:rPr>
              <a:t>$arg)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    $arg += 100;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$num = 2;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echo $num . "\n"; </a:t>
            </a:r>
            <a:r>
              <a:rPr lang="pt-BR" sz="2400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// 2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changeValue($num);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echo $num; </a:t>
            </a:r>
            <a:r>
              <a:rPr lang="pt-BR" sz="2400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// 102</a:t>
            </a:r>
          </a:p>
        </p:txBody>
      </p:sp>
    </p:spTree>
    <p:extLst>
      <p:ext uri="{BB962C8B-B14F-4D97-AF65-F5344CB8AC3E}">
        <p14:creationId xmlns:p14="http://schemas.microsoft.com/office/powerpoint/2010/main" val="413818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8995" grpId="0" build="p"/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Number of Arguments</a:t>
            </a:r>
            <a:endParaRPr lang="bg-BG" dirty="0"/>
          </a:p>
        </p:txBody>
      </p:sp>
      <p:sp>
        <p:nvSpPr>
          <p:cNvPr id="11100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150938"/>
            <a:ext cx="11804650" cy="557053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/>
              <a:t>PHP supports variable-length function arguments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Read the arguments: </a:t>
            </a:r>
            <a:r>
              <a:rPr lang="en-US" sz="3000" b="1" noProof="1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func_num_args()</a:t>
            </a:r>
            <a:r>
              <a:rPr lang="en-US" sz="3000" dirty="0">
                <a:solidFill>
                  <a:srgbClr val="FFC000"/>
                </a:solidFill>
              </a:rPr>
              <a:t> </a:t>
            </a:r>
            <a:r>
              <a:rPr lang="en-US" sz="3000" dirty="0"/>
              <a:t>and </a:t>
            </a:r>
            <a:r>
              <a:rPr lang="en-US" sz="3000" b="1" noProof="1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func_get_args()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65212" y="2590800"/>
            <a:ext cx="10366376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function calcSum()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    $sum =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    foreach (</a:t>
            </a:r>
            <a:r>
              <a:rPr lang="pt-BR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func_get_args() </a:t>
            </a:r>
            <a:r>
              <a:rPr lang="pt-BR" sz="2400" b="1" noProof="1">
                <a:latin typeface="Consolas" pitchFamily="49" charset="0"/>
                <a:cs typeface="Consolas" pitchFamily="49" charset="0"/>
              </a:rPr>
              <a:t>as $arg)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        $sum += $arg;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    return $sum;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echo calcSum(1, 2</a:t>
            </a:r>
            <a:r>
              <a:rPr lang="pt-BR" sz="2400" b="1" noProof="1" smtClean="0">
                <a:latin typeface="Consolas" pitchFamily="49" charset="0"/>
                <a:cs typeface="Consolas" pitchFamily="49" charset="0"/>
              </a:rPr>
              <a:t>); </a:t>
            </a:r>
            <a:r>
              <a:rPr lang="pt-BR" sz="2400" b="1" noProof="1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24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3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echo calcSum(10, 20, 30</a:t>
            </a:r>
            <a:r>
              <a:rPr lang="pt-BR" sz="2400" b="1" noProof="1" smtClean="0">
                <a:latin typeface="Consolas" pitchFamily="49" charset="0"/>
                <a:cs typeface="Consolas" pitchFamily="49" charset="0"/>
              </a:rPr>
              <a:t>); </a:t>
            </a:r>
            <a:r>
              <a:rPr lang="pt-BR" sz="2400" b="1" noProof="1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24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60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echo calcSum(10, 22, 0.5, 0.75, 12.50</a:t>
            </a:r>
            <a:r>
              <a:rPr lang="pt-BR" sz="2400" b="1" noProof="1" smtClean="0">
                <a:latin typeface="Consolas" pitchFamily="49" charset="0"/>
                <a:cs typeface="Consolas" pitchFamily="49" charset="0"/>
              </a:rPr>
              <a:t>); </a:t>
            </a:r>
            <a:r>
              <a:rPr lang="pt-BR" sz="24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45.75</a:t>
            </a:r>
            <a:endParaRPr lang="en-US" sz="2400" b="1" noProof="1">
              <a:solidFill>
                <a:srgbClr val="00B050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4218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0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0019" grpId="0" uiExpand="1" build="p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019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/>
              <a:t>PHP 5.6+ may include the </a:t>
            </a:r>
            <a:r>
              <a:rPr lang="en-US" sz="3200" i="1" dirty="0"/>
              <a:t>...</a:t>
            </a:r>
            <a:r>
              <a:rPr lang="en-US" sz="3200" dirty="0"/>
              <a:t> token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Read the arguments:</a:t>
            </a:r>
            <a:r>
              <a:rPr lang="en-US" sz="3000" dirty="0">
                <a:solidFill>
                  <a:srgbClr val="FFA000"/>
                </a:solidFill>
              </a:rPr>
              <a:t> </a:t>
            </a:r>
            <a:r>
              <a:rPr lang="en-US" sz="3000" b="1" noProof="1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…$params</a:t>
            </a:r>
          </a:p>
        </p:txBody>
      </p:sp>
      <p:sp>
        <p:nvSpPr>
          <p:cNvPr id="111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Number of </a:t>
            </a:r>
            <a:r>
              <a:rPr lang="en-US" dirty="0" smtClean="0"/>
              <a:t>Arguments (2)</a:t>
            </a:r>
            <a:endParaRPr lang="bg-BG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3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65212" y="2590800"/>
            <a:ext cx="10366376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function calcSum(</a:t>
            </a:r>
            <a:r>
              <a:rPr lang="pt-BR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...$params</a:t>
            </a:r>
            <a:r>
              <a:rPr lang="pt-BR" sz="2400" b="1" noProof="1">
                <a:latin typeface="Consolas" pitchFamily="49" charset="0"/>
                <a:cs typeface="Consolas" pitchFamily="49" charset="0"/>
              </a:rPr>
              <a:t>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    $sum = 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    foreach (</a:t>
            </a:r>
            <a:r>
              <a:rPr lang="pt-BR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$params </a:t>
            </a:r>
            <a:r>
              <a:rPr lang="pt-BR" sz="2400" b="1" noProof="1">
                <a:latin typeface="Consolas" pitchFamily="49" charset="0"/>
                <a:cs typeface="Consolas" pitchFamily="49" charset="0"/>
              </a:rPr>
              <a:t>as $arg)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        $sum += $arg;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    return $sum;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echo calcSum(1, 2</a:t>
            </a:r>
            <a:r>
              <a:rPr lang="pt-BR" sz="2400" b="1" noProof="1" smtClean="0">
                <a:latin typeface="Consolas" pitchFamily="49" charset="0"/>
                <a:cs typeface="Consolas" pitchFamily="49" charset="0"/>
              </a:rPr>
              <a:t>); </a:t>
            </a:r>
            <a:r>
              <a:rPr lang="pt-BR" sz="2400" b="1" noProof="1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24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3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echo calcSum(10, 20, 30</a:t>
            </a:r>
            <a:r>
              <a:rPr lang="pt-BR" sz="2400" b="1" noProof="1" smtClean="0">
                <a:latin typeface="Consolas" pitchFamily="49" charset="0"/>
                <a:cs typeface="Consolas" pitchFamily="49" charset="0"/>
              </a:rPr>
              <a:t>); </a:t>
            </a:r>
            <a:r>
              <a:rPr lang="pt-BR" sz="2400" b="1" noProof="1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24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60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400" b="1" noProof="1">
                <a:latin typeface="Consolas" pitchFamily="49" charset="0"/>
                <a:cs typeface="Consolas" pitchFamily="49" charset="0"/>
              </a:rPr>
              <a:t>echo calcSum(10, 22, 0.5, 0.75, 12.50</a:t>
            </a:r>
            <a:r>
              <a:rPr lang="pt-BR" sz="2400" b="1" noProof="1" smtClean="0">
                <a:latin typeface="Consolas" pitchFamily="49" charset="0"/>
                <a:cs typeface="Consolas" pitchFamily="49" charset="0"/>
              </a:rPr>
              <a:t>); </a:t>
            </a:r>
            <a:r>
              <a:rPr lang="pt-BR" sz="24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45.75</a:t>
            </a:r>
            <a:endParaRPr lang="en-US" sz="2400" b="1" noProof="1">
              <a:solidFill>
                <a:srgbClr val="00B050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297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0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0019" grpId="0" uiExpand="1" build="p"/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091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190353" y="1196124"/>
            <a:ext cx="11815018" cy="550947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In later version of PHP you can hint the </a:t>
            </a:r>
            <a:r>
              <a:rPr lang="en-US" sz="3200" dirty="0">
                <a:solidFill>
                  <a:schemeClr val="bg1"/>
                </a:solidFill>
              </a:rPr>
              <a:t>expected type </a:t>
            </a:r>
            <a:r>
              <a:rPr lang="en-US" sz="3200" dirty="0" smtClean="0"/>
              <a:t>of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 dirty="0" smtClean="0"/>
              <a:t>     the arguments</a:t>
            </a:r>
            <a:endParaRPr lang="en-US" sz="3200" dirty="0">
              <a:latin typeface="Courier New" pitchFamily="49" charset="0"/>
            </a:endParaRPr>
          </a:p>
          <a:p>
            <a:pPr>
              <a:lnSpc>
                <a:spcPct val="110000"/>
              </a:lnSpc>
            </a:pPr>
            <a:r>
              <a:rPr lang="en-US" dirty="0"/>
              <a:t>In PHP 7+ You can also hint the </a:t>
            </a:r>
            <a:r>
              <a:rPr lang="en-US" dirty="0">
                <a:solidFill>
                  <a:schemeClr val="bg1"/>
                </a:solidFill>
              </a:rPr>
              <a:t>return type </a:t>
            </a:r>
            <a:r>
              <a:rPr lang="en-US" dirty="0"/>
              <a:t>of the </a:t>
            </a:r>
            <a:r>
              <a:rPr lang="en-US" dirty="0" smtClean="0"/>
              <a:t>function</a:t>
            </a:r>
          </a:p>
          <a:p>
            <a:pPr marL="0" indent="0">
              <a:lnSpc>
                <a:spcPct val="110000"/>
              </a:lnSpc>
              <a:buNone/>
            </a:pPr>
            <a:endParaRPr lang="en-US" dirty="0"/>
          </a:p>
          <a:p>
            <a:pPr lvl="1">
              <a:lnSpc>
                <a:spcPct val="110000"/>
              </a:lnSpc>
            </a:pPr>
            <a:endParaRPr lang="en-US" sz="3000" dirty="0"/>
          </a:p>
          <a:p>
            <a:pPr lvl="1">
              <a:lnSpc>
                <a:spcPct val="110000"/>
              </a:lnSpc>
            </a:pPr>
            <a:endParaRPr lang="en-US" sz="3000" dirty="0"/>
          </a:p>
          <a:p>
            <a:pPr lvl="1">
              <a:lnSpc>
                <a:spcPct val="110000"/>
              </a:lnSpc>
            </a:pPr>
            <a:endParaRPr lang="en-US" sz="3000" dirty="0"/>
          </a:p>
          <a:p>
            <a:pPr lvl="1">
              <a:lnSpc>
                <a:spcPct val="110000"/>
              </a:lnSpc>
            </a:pPr>
            <a:r>
              <a:rPr lang="en-US" sz="2800" dirty="0"/>
              <a:t>By default, PHP will </a:t>
            </a:r>
            <a:r>
              <a:rPr lang="en-US" sz="2800" dirty="0">
                <a:solidFill>
                  <a:schemeClr val="bg1"/>
                </a:solidFill>
              </a:rPr>
              <a:t>coerce</a:t>
            </a:r>
            <a:r>
              <a:rPr lang="en-US" sz="2800" dirty="0"/>
              <a:t> values of the wrong type into the </a:t>
            </a:r>
            <a:r>
              <a:rPr lang="en-US" sz="2800" dirty="0" smtClean="0"/>
              <a:t>expected</a:t>
            </a:r>
          </a:p>
          <a:p>
            <a:pPr marL="609219" lvl="1" indent="0">
              <a:lnSpc>
                <a:spcPct val="110000"/>
              </a:lnSpc>
              <a:buNone/>
            </a:pPr>
            <a:r>
              <a:rPr lang="en-US" sz="2800" dirty="0" smtClean="0"/>
              <a:t>     scalar type </a:t>
            </a:r>
            <a:r>
              <a:rPr lang="en-US" sz="2800" dirty="0"/>
              <a:t>if possible.</a:t>
            </a:r>
          </a:p>
          <a:p>
            <a:pPr lvl="1">
              <a:lnSpc>
                <a:spcPct val="110000"/>
              </a:lnSpc>
            </a:pPr>
            <a:r>
              <a:rPr lang="en-US" sz="2800" dirty="0"/>
              <a:t>It is possible to enable </a:t>
            </a:r>
            <a:r>
              <a:rPr lang="en-US" sz="2800" dirty="0">
                <a:solidFill>
                  <a:schemeClr val="bg1"/>
                </a:solidFill>
              </a:rPr>
              <a:t>strict mode </a:t>
            </a:r>
            <a:r>
              <a:rPr lang="en-US" sz="2800" dirty="0"/>
              <a:t>on a per-file basis. </a:t>
            </a:r>
            <a:endParaRPr lang="en-US" sz="3000" dirty="0"/>
          </a:p>
        </p:txBody>
      </p:sp>
      <p:sp>
        <p:nvSpPr>
          <p:cNvPr id="1113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Hinting/Declaration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2812" y="2971800"/>
            <a:ext cx="9985479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declare(strict_types = 1); </a:t>
            </a:r>
            <a:r>
              <a:rPr lang="en-US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Strict mode</a:t>
            </a:r>
            <a:endParaRPr lang="en-US" sz="2400" b="1" noProof="1">
              <a:solidFill>
                <a:schemeClr val="accent2"/>
              </a:solidFill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function example(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 $arg):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4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The returned result should be int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 return $arg + 1;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1233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0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0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0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0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3091" grpId="0" build="p"/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Functions</a:t>
            </a:r>
            <a:endParaRPr lang="bg-BG" dirty="0"/>
          </a:p>
        </p:txBody>
      </p:sp>
      <p:sp>
        <p:nvSpPr>
          <p:cNvPr id="11110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147763"/>
            <a:ext cx="11201400" cy="540543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PHP supports variables holding a function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function name is stored as string value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Can be invoked through the </a:t>
            </a:r>
            <a:r>
              <a:rPr lang="en-US" b="1" dirty="0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>
                <a:solidFill>
                  <a:srgbClr val="FFA000"/>
                </a:solidFill>
              </a:rPr>
              <a:t> </a:t>
            </a:r>
            <a:r>
              <a:rPr lang="en-US" dirty="0"/>
              <a:t>operator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05956" y="3352800"/>
            <a:ext cx="10370056" cy="2492990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function printSomething($arg) {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   echo "This is function. Arg = $arg";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$a = 'printSomething';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$a(5); </a:t>
            </a:r>
            <a:r>
              <a:rPr lang="en-US" sz="26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This invokes the printSomething(5) function</a:t>
            </a:r>
          </a:p>
        </p:txBody>
      </p:sp>
    </p:spTree>
    <p:extLst>
      <p:ext uri="{BB962C8B-B14F-4D97-AF65-F5344CB8AC3E}">
        <p14:creationId xmlns:p14="http://schemas.microsoft.com/office/powerpoint/2010/main" val="4180365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0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0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1043" grpId="0" build="p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067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dirty="0"/>
              <a:t>You can check if function is declared with </a:t>
            </a:r>
            <a:r>
              <a:rPr lang="en-US" sz="3000" b="1" noProof="1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function_exists($name)</a:t>
            </a:r>
          </a:p>
          <a:p>
            <a:pPr>
              <a:lnSpc>
                <a:spcPct val="90000"/>
              </a:lnSpc>
            </a:pPr>
            <a:endParaRPr lang="en-US" sz="3000" dirty="0"/>
          </a:p>
          <a:p>
            <a:pPr>
              <a:lnSpc>
                <a:spcPct val="90000"/>
              </a:lnSpc>
            </a:pPr>
            <a:endParaRPr lang="en-US" sz="3000" dirty="0"/>
          </a:p>
          <a:p>
            <a:pPr>
              <a:lnSpc>
                <a:spcPct val="90000"/>
              </a:lnSpc>
            </a:pPr>
            <a:endParaRPr lang="en-US" sz="3000" dirty="0"/>
          </a:p>
          <a:p>
            <a:pPr>
              <a:lnSpc>
                <a:spcPct val="90000"/>
              </a:lnSpc>
            </a:pPr>
            <a:r>
              <a:rPr lang="en-US" sz="3000" dirty="0"/>
              <a:t>Functions can be </a:t>
            </a:r>
            <a:r>
              <a:rPr lang="en-US" sz="3000" b="1" dirty="0">
                <a:solidFill>
                  <a:srgbClr val="FFA000"/>
                </a:solidFill>
              </a:rPr>
              <a:t>nested</a:t>
            </a:r>
            <a:r>
              <a:rPr lang="en-US" sz="3000" dirty="0"/>
              <a:t> (declared inside other functions)</a:t>
            </a:r>
          </a:p>
          <a:p>
            <a:pPr lvl="1">
              <a:lnSpc>
                <a:spcPct val="90000"/>
              </a:lnSpc>
            </a:pPr>
            <a:r>
              <a:rPr lang="en-US" sz="2800" dirty="0"/>
              <a:t>Once the </a:t>
            </a:r>
            <a:r>
              <a:rPr lang="en-US" sz="2800" b="1" dirty="0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</a:t>
            </a:r>
            <a:r>
              <a:rPr lang="en-US" sz="2800" dirty="0"/>
              <a:t> function is called, the </a:t>
            </a:r>
            <a:r>
              <a:rPr lang="en-US" sz="2800" b="1" dirty="0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second</a:t>
            </a:r>
            <a:r>
              <a:rPr lang="en-US" sz="2800" dirty="0"/>
              <a:t> gets </a:t>
            </a:r>
            <a:r>
              <a:rPr lang="en-US" sz="2800" b="1" dirty="0">
                <a:solidFill>
                  <a:srgbClr val="FFA000"/>
                </a:solidFill>
              </a:rPr>
              <a:t>globally defined</a:t>
            </a:r>
          </a:p>
        </p:txBody>
      </p:sp>
      <p:sp>
        <p:nvSpPr>
          <p:cNvPr id="111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Few Notes on Functions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914451" y="1853146"/>
            <a:ext cx="10283722" cy="1292662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if ( ! </a:t>
            </a:r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function_exists('func')</a:t>
            </a:r>
            <a:r>
              <a:rPr lang="en-US" sz="2600" b="1" noProof="1">
                <a:latin typeface="Consolas" pitchFamily="49" charset="0"/>
                <a:cs typeface="Consolas" pitchFamily="49" charset="0"/>
              </a:rPr>
              <a:t>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  function func($arg) { return true;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6091" y="4653437"/>
            <a:ext cx="10283722" cy="169277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function first($args)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    function second($args) { …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    second('hello');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5995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0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0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2067" grpId="0" build="p"/>
      <p:bldP spid="4" grpId="0" animBg="1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Table of Contents</a:t>
            </a:r>
          </a:p>
        </p:txBody>
      </p:sp>
      <p:sp>
        <p:nvSpPr>
          <p:cNvPr id="251" name="Shape 251"/>
          <p:cNvSpPr txBox="1">
            <a:spLocks noGrp="1"/>
          </p:cNvSpPr>
          <p:nvPr>
            <p:ph type="body" sz="quarter" idx="13"/>
          </p:nvPr>
        </p:nvSpPr>
        <p:spPr>
          <a:xfrm>
            <a:off x="196714" y="1371604"/>
            <a:ext cx="8336098" cy="5025592"/>
          </a:xfrm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t" anchorCtr="0">
            <a:noAutofit/>
          </a:bodyPr>
          <a:lstStyle/>
          <a:p>
            <a:pPr marL="446088" indent="-446088">
              <a:lnSpc>
                <a:spcPct val="100000"/>
              </a:lnSpc>
              <a:buFontTx/>
              <a:buAutoNum type="arabicPeriod"/>
            </a:pPr>
            <a:r>
              <a:rPr lang="en-US" sz="3200" dirty="0" smtClean="0"/>
              <a:t> Functions</a:t>
            </a:r>
          </a:p>
          <a:p>
            <a:pPr marL="761946" lvl="1" indent="-457200">
              <a:lnSpc>
                <a:spcPct val="100000"/>
              </a:lnSpc>
            </a:pPr>
            <a:r>
              <a:rPr lang="en-US" sz="2800" dirty="0" smtClean="0"/>
              <a:t>Return statement, Procedures, Arguments, </a:t>
            </a:r>
            <a:br>
              <a:rPr lang="en-US" sz="2800" dirty="0" smtClean="0"/>
            </a:br>
            <a:r>
              <a:rPr lang="en-US" sz="2800" dirty="0" smtClean="0"/>
              <a:t>Type hinting, Variables scope</a:t>
            </a:r>
          </a:p>
          <a:p>
            <a:pPr marL="514350" indent="-51435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3200" b="0" i="0" u="none" strike="noStrike" cap="none" dirty="0" smtClean="0">
                <a:latin typeface="Calibri"/>
                <a:ea typeface="Calibri"/>
                <a:cs typeface="Calibri"/>
                <a:sym typeface="Calibri"/>
              </a:rPr>
              <a:t>Classes </a:t>
            </a: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and Objects in </a:t>
            </a:r>
            <a:r>
              <a:rPr lang="en-US" sz="3200" b="0" i="0" u="none" strike="noStrike" cap="none" dirty="0" smtClean="0">
                <a:latin typeface="Calibri"/>
                <a:ea typeface="Calibri"/>
                <a:cs typeface="Calibri"/>
                <a:sym typeface="Calibri"/>
              </a:rPr>
              <a:t>OOP</a:t>
            </a:r>
            <a:endParaRPr lang="en-US" sz="3200" b="0" i="0" u="none" strike="noStrike" cap="none" dirty="0">
              <a:latin typeface="Calibri"/>
              <a:ea typeface="Calibri"/>
              <a:cs typeface="Calibri"/>
              <a:sym typeface="Calibri"/>
            </a:endParaRPr>
          </a:p>
          <a:p>
            <a:pPr marL="514350" indent="-51435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OOP in PHP</a:t>
            </a:r>
          </a:p>
          <a:p>
            <a:pPr marL="825501" lvl="1" indent="-45720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2800" dirty="0">
                <a:ea typeface="Calibri"/>
                <a:cs typeface="Calibri"/>
                <a:sym typeface="Calibri"/>
              </a:rPr>
              <a:t>Define Simple Classes</a:t>
            </a:r>
          </a:p>
          <a:p>
            <a:pPr marL="825501" lvl="1" indent="-45720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2800" dirty="0">
                <a:ea typeface="Calibri"/>
                <a:cs typeface="Calibri"/>
                <a:sym typeface="Calibri"/>
              </a:rPr>
              <a:t>Creating Classes and Objects</a:t>
            </a:r>
          </a:p>
          <a:p>
            <a:pPr marL="825501" lvl="1" indent="-45720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2800" dirty="0">
                <a:ea typeface="Calibri"/>
                <a:cs typeface="Calibri"/>
                <a:sym typeface="Calibri"/>
              </a:rPr>
              <a:t>Using </a:t>
            </a:r>
            <a:r>
              <a:rPr lang="en-US" sz="2800" dirty="0" smtClean="0">
                <a:ea typeface="Calibri"/>
                <a:cs typeface="Calibri"/>
                <a:sym typeface="Calibri"/>
              </a:rPr>
              <a:t>Namespaces</a:t>
            </a:r>
          </a:p>
          <a:p>
            <a:pPr marL="349562" indent="-45720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2800" dirty="0"/>
              <a:t>Include</a:t>
            </a:r>
            <a:r>
              <a:rPr lang="ru-RU" sz="2800" dirty="0"/>
              <a:t> </a:t>
            </a:r>
            <a:r>
              <a:rPr lang="en-US" sz="2800" dirty="0"/>
              <a:t>and</a:t>
            </a:r>
            <a:r>
              <a:rPr lang="ru-RU" sz="2800" dirty="0"/>
              <a:t> </a:t>
            </a:r>
            <a:r>
              <a:rPr lang="en-US" sz="2800" dirty="0" smtClean="0"/>
              <a:t>Require</a:t>
            </a:r>
            <a:endParaRPr lang="en-US" sz="2800" dirty="0">
              <a:ea typeface="Calibri"/>
              <a:cs typeface="Calibri"/>
              <a:sym typeface="Calibri"/>
            </a:endParaRPr>
          </a:p>
        </p:txBody>
      </p:sp>
      <p:sp>
        <p:nvSpPr>
          <p:cNvPr id="252" name="Shape 252"/>
          <p:cNvSpPr txBox="1">
            <a:spLocks noGrp="1"/>
          </p:cNvSpPr>
          <p:nvPr>
            <p:ph type="sldNum" sz="quarter" idx="16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4" name="Shape 2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9825329">
            <a:off x="5432455" y="3058208"/>
            <a:ext cx="2684120" cy="1422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9217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rgbClr val="FFA000"/>
                </a:solidFill>
              </a:rPr>
              <a:t>Anonymous functions </a:t>
            </a:r>
            <a:r>
              <a:rPr lang="en-US" dirty="0"/>
              <a:t>are functions with no name</a:t>
            </a:r>
          </a:p>
          <a:p>
            <a:pPr lvl="1"/>
            <a:r>
              <a:rPr lang="en-US" dirty="0"/>
              <a:t>In PHP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rgbClr val="FFA000"/>
                </a:solidFill>
              </a:rPr>
              <a:t>c</a:t>
            </a:r>
            <a:r>
              <a:rPr lang="en-US" b="1" dirty="0" smtClean="0">
                <a:solidFill>
                  <a:srgbClr val="FFA000"/>
                </a:solidFill>
              </a:rPr>
              <a:t>losures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are usually implemented that way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Anonymous Functions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36614" y="2708970"/>
            <a:ext cx="10515598" cy="3539430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$array = array("Team Building, Vitosha", "Nakov", </a:t>
            </a:r>
            <a:r>
              <a:rPr lang="en-US" sz="2800" b="1" noProof="1" smtClean="0">
                <a:latin typeface="Consolas" pitchFamily="49" charset="0"/>
                <a:cs typeface="Consolas" pitchFamily="49" charset="0"/>
              </a:rPr>
              <a:t>	"Studying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programming", "SoftUni");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8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usort($array,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800" b="1" noProof="1">
                <a:solidFill>
                  <a:srgbClr val="234465"/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$a</a:t>
            </a:r>
            <a:r>
              <a:rPr lang="en-US" sz="2800" b="1" noProof="1">
                <a:solidFill>
                  <a:srgbClr val="234465"/>
                </a:solidFill>
                <a:latin typeface="Consolas" pitchFamily="49" charset="0"/>
                <a:cs typeface="Consolas" pitchFamily="49" charset="0"/>
              </a:rPr>
              <a:t>,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$b</a:t>
            </a:r>
            <a:r>
              <a:rPr lang="en-US" sz="2800" b="1" noProof="1">
                <a:solidFill>
                  <a:srgbClr val="234465"/>
                </a:solidFill>
                <a:latin typeface="Consolas" pitchFamily="49" charset="0"/>
                <a:cs typeface="Consolas" pitchFamily="49" charset="0"/>
              </a:rPr>
              <a:t>)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return </a:t>
            </a:r>
            <a:r>
              <a:rPr lang="en-US" sz="2800" b="1" noProof="1">
                <a:solidFill>
                  <a:srgbClr val="234465"/>
                </a:solidFill>
                <a:latin typeface="Consolas" pitchFamily="49" charset="0"/>
                <a:cs typeface="Consolas" pitchFamily="49" charset="0"/>
              </a:rPr>
              <a:t>strlen($a) - strlen($b);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234465"/>
                </a:solidFill>
                <a:latin typeface="Consolas" pitchFamily="49" charset="0"/>
                <a:cs typeface="Consolas" pitchFamily="49" charset="0"/>
              </a:rPr>
              <a:t>}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800" b="1" noProof="1">
              <a:solidFill>
                <a:srgbClr val="FBEEDC"/>
              </a:solidFill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print_r($array);</a:t>
            </a:r>
          </a:p>
        </p:txBody>
      </p:sp>
    </p:spTree>
    <p:extLst>
      <p:ext uri="{BB962C8B-B14F-4D97-AF65-F5344CB8AC3E}">
        <p14:creationId xmlns:p14="http://schemas.microsoft.com/office/powerpoint/2010/main" val="363501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C# / Java / C++ functions can be overloaded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rgbClr val="FFA000"/>
                </a:solidFill>
              </a:rPr>
              <a:t>Function overloading </a:t>
            </a:r>
            <a:r>
              <a:rPr lang="en-US" dirty="0"/>
              <a:t>== same name, different parameters</a:t>
            </a:r>
          </a:p>
          <a:p>
            <a:r>
              <a:rPr lang="en-US" dirty="0"/>
              <a:t>PHP (like Python and JavaScript) does not support overloading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Overloading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12812" y="3352800"/>
            <a:ext cx="10668000" cy="29119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function printName($firstName, $lastName = NULL) {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  $name = $firstName;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  if (isset($lastName))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    $name .= ' ' . $lastName;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  echo $name;</a:t>
            </a:r>
          </a:p>
          <a:p>
            <a:pPr marL="0" lvl="1" indent="0"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7085012" y="5155255"/>
            <a:ext cx="4038601" cy="50359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36000" rIns="144000" bIns="36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printName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Maria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');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5330911" y="5758969"/>
            <a:ext cx="5867400" cy="50359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36000" rIns="144000" bIns="36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printName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Maria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','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Nikolova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');</a:t>
            </a:r>
          </a:p>
        </p:txBody>
      </p:sp>
      <p:sp>
        <p:nvSpPr>
          <p:cNvPr id="9" name="AutoShape 25"/>
          <p:cNvSpPr>
            <a:spLocks noChangeArrowheads="1"/>
          </p:cNvSpPr>
          <p:nvPr/>
        </p:nvSpPr>
        <p:spPr bwMode="auto">
          <a:xfrm>
            <a:off x="8264611" y="3962400"/>
            <a:ext cx="3316201" cy="1143000"/>
          </a:xfrm>
          <a:prstGeom prst="wedgeRoundRectCallout">
            <a:avLst>
              <a:gd name="adj1" fmla="val -120681"/>
              <a:gd name="adj2" fmla="val 42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Simulate overloading by parameter checks</a:t>
            </a:r>
            <a:br>
              <a:rPr lang="en-US" sz="2400" b="1" dirty="0">
                <a:solidFill>
                  <a:srgbClr val="FFFFFF"/>
                </a:solidFill>
              </a:rPr>
            </a:br>
            <a:r>
              <a:rPr lang="en-US" sz="2400" b="1" dirty="0">
                <a:solidFill>
                  <a:srgbClr val="FFFFFF"/>
                </a:solidFill>
              </a:rPr>
              <a:t>AVOID THIS</a:t>
            </a:r>
            <a:endParaRPr lang="en-US" sz="2400" b="1" noProof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20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  <p:bldP spid="7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Write a function to check a string for symmetry</a:t>
            </a:r>
          </a:p>
          <a:p>
            <a:pPr lvl="1"/>
            <a:r>
              <a:rPr lang="en-US" dirty="0"/>
              <a:t>Examples: "</a:t>
            </a:r>
            <a:r>
              <a:rPr lang="en-US" b="1" noProof="1">
                <a:solidFill>
                  <a:srgbClr val="FFA000"/>
                </a:solidFill>
                <a:latin typeface="Consolas" panose="020B0609020204030204" pitchFamily="49" charset="0"/>
              </a:rPr>
              <a:t>abcccba</a:t>
            </a:r>
            <a:r>
              <a:rPr lang="en-US" dirty="0"/>
              <a:t>"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noProof="1">
                <a:solidFill>
                  <a:srgbClr val="FFA00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true</a:t>
            </a:r>
            <a:r>
              <a:rPr lang="en-US" dirty="0">
                <a:sym typeface="Wingdings" panose="05000000000000000000" pitchFamily="2" charset="2"/>
              </a:rPr>
              <a:t>; "</a:t>
            </a:r>
            <a:r>
              <a:rPr lang="en-US" b="1" noProof="1">
                <a:solidFill>
                  <a:srgbClr val="FFA00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xyz</a:t>
            </a:r>
            <a:r>
              <a:rPr lang="en-US" dirty="0">
                <a:sym typeface="Wingdings" panose="05000000000000000000" pitchFamily="2" charset="2"/>
              </a:rPr>
              <a:t>"  </a:t>
            </a:r>
            <a:r>
              <a:rPr lang="en-US" b="1" noProof="1">
                <a:solidFill>
                  <a:srgbClr val="FFA00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false</a:t>
            </a:r>
            <a:endParaRPr lang="en-US" b="1" noProof="1">
              <a:solidFill>
                <a:srgbClr val="FFA0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Symmetry Check (Palindrome)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12812" y="2803101"/>
            <a:ext cx="10439400" cy="280343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function isPalindrome($str)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  for ($i = 0; $i &lt; strlen($str) / 2; $i++)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    if ($str[$i] != $str[strlen($str) - $i - 1])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false;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true;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4858384" y="4957537"/>
            <a:ext cx="64770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isPalindrome("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itchFamily="49" charset="0"/>
              </a:rPr>
              <a:t>abba</a:t>
            </a:r>
            <a:r>
              <a:rPr lang="en-US" sz="2800" b="1" noProof="1">
                <a:latin typeface="Consolas" panose="020B0609020204030204" pitchFamily="49" charset="0"/>
                <a:cs typeface="Consolas" pitchFamily="49" charset="0"/>
              </a:rPr>
              <a:t>");</a:t>
            </a:r>
            <a:r>
              <a:rPr lang="en-US" sz="2800" b="1" noProof="1">
                <a:solidFill>
                  <a:srgbClr val="FBEEDC"/>
                </a:solidFill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00B050"/>
                </a:solidFill>
                <a:latin typeface="Consolas" panose="020B0609020204030204" pitchFamily="49" charset="0"/>
                <a:cs typeface="Consolas" pitchFamily="49" charset="0"/>
              </a:rPr>
              <a:t>// true</a:t>
            </a:r>
          </a:p>
        </p:txBody>
      </p:sp>
    </p:spTree>
    <p:extLst>
      <p:ext uri="{BB962C8B-B14F-4D97-AF65-F5344CB8AC3E}">
        <p14:creationId xmlns:p14="http://schemas.microsoft.com/office/powerpoint/2010/main" val="3722673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Write a function to return the day number by day of week</a:t>
            </a:r>
          </a:p>
          <a:p>
            <a:pPr lvl="1"/>
            <a:r>
              <a:rPr lang="en-US" dirty="0"/>
              <a:t>Example: "</a:t>
            </a:r>
            <a:r>
              <a:rPr lang="en-US" b="1" dirty="0">
                <a:solidFill>
                  <a:srgbClr val="FFA000"/>
                </a:solidFill>
              </a:rPr>
              <a:t>Monday</a:t>
            </a:r>
            <a:r>
              <a:rPr lang="en-US" dirty="0"/>
              <a:t>"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rgbClr val="FFA000"/>
                </a:solidFill>
                <a:sym typeface="Wingdings" panose="05000000000000000000" pitchFamily="2" charset="2"/>
              </a:rPr>
              <a:t>1</a:t>
            </a:r>
            <a:r>
              <a:rPr lang="en-US" dirty="0"/>
              <a:t>, …, "</a:t>
            </a:r>
            <a:r>
              <a:rPr lang="en-US" b="1" dirty="0">
                <a:solidFill>
                  <a:srgbClr val="FFA000"/>
                </a:solidFill>
              </a:rPr>
              <a:t>Sunday</a:t>
            </a:r>
            <a:r>
              <a:rPr lang="en-US" dirty="0"/>
              <a:t>"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rgbClr val="FFA000"/>
                </a:solidFill>
                <a:sym typeface="Wingdings" panose="05000000000000000000" pitchFamily="2" charset="2"/>
              </a:rPr>
              <a:t>7</a:t>
            </a:r>
            <a:r>
              <a:rPr lang="en-US" dirty="0">
                <a:sym typeface="Wingdings" panose="05000000000000000000" pitchFamily="2" charset="2"/>
              </a:rPr>
              <a:t>,</a:t>
            </a:r>
            <a:r>
              <a:rPr lang="en-US" dirty="0">
                <a:solidFill>
                  <a:srgbClr val="FFA000"/>
                </a:solidFill>
                <a:sym typeface="Wingdings" panose="05000000000000000000" pitchFamily="2" charset="2"/>
              </a:rPr>
              <a:t> </a:t>
            </a:r>
            <a:r>
              <a:rPr lang="en-US" b="1" i="1" dirty="0">
                <a:solidFill>
                  <a:srgbClr val="FFA000"/>
                </a:solidFill>
                <a:sym typeface="Wingdings" panose="05000000000000000000" pitchFamily="2" charset="2"/>
              </a:rPr>
              <a:t>other</a:t>
            </a:r>
            <a:r>
              <a:rPr lang="en-US" dirty="0">
                <a:solidFill>
                  <a:srgbClr val="FFA000"/>
                </a:solidFill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 "</a:t>
            </a:r>
            <a:r>
              <a:rPr lang="en-US" b="1" dirty="0">
                <a:solidFill>
                  <a:srgbClr val="FFA000"/>
                </a:solidFill>
                <a:sym typeface="Wingdings" panose="05000000000000000000" pitchFamily="2" charset="2"/>
              </a:rPr>
              <a:t>error</a:t>
            </a:r>
            <a:r>
              <a:rPr lang="en-US" dirty="0">
                <a:sym typeface="Wingdings" panose="05000000000000000000" pitchFamily="2" charset="2"/>
              </a:rPr>
              <a:t>"</a:t>
            </a:r>
            <a:endParaRPr lang="en-US" dirty="0"/>
          </a:p>
          <a:p>
            <a:pPr lvl="1"/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Day of Week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89012" y="2803101"/>
            <a:ext cx="10210800" cy="280343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function dayOfWeek(string $day)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  if ($day == 'Monday')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1;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…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if ($day == 'Sunday')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7;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latin typeface="Consolas" pitchFamily="49" charset="0"/>
                <a:cs typeface="Consolas" pitchFamily="49" charset="0"/>
              </a:rPr>
              <a:t>"error";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8299994" y="2927820"/>
            <a:ext cx="3263406" cy="1905000"/>
          </a:xfrm>
          <a:prstGeom prst="wedgeRoundRectCallout">
            <a:avLst>
              <a:gd name="adj1" fmla="val -9504"/>
              <a:gd name="adj2" fmla="val -1906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PHP functions can return mixed data type: e.g. number or string</a:t>
            </a:r>
            <a:endParaRPr lang="en-US" sz="2400" b="1" noProof="1">
              <a:solidFill>
                <a:srgbClr val="FFFFFF"/>
              </a:solidFill>
            </a:endParaRP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5789612" y="4957539"/>
            <a:ext cx="54102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sz="2800" b="1" noProof="1">
                <a:latin typeface="Consolas" panose="020B0609020204030204" pitchFamily="49" charset="0"/>
                <a:cs typeface="Consolas" pitchFamily="49" charset="0"/>
              </a:rPr>
              <a:t>dayOfWeek("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itchFamily="49" charset="0"/>
              </a:rPr>
              <a:t>Monday</a:t>
            </a:r>
            <a:r>
              <a:rPr lang="en-US" sz="2800" b="1" noProof="1">
                <a:latin typeface="Consolas" panose="020B0609020204030204" pitchFamily="49" charset="0"/>
                <a:cs typeface="Consolas" pitchFamily="49" charset="0"/>
              </a:rPr>
              <a:t>");</a:t>
            </a:r>
            <a:r>
              <a:rPr lang="en-US" sz="2800" b="1" noProof="1">
                <a:solidFill>
                  <a:srgbClr val="FBEEDC"/>
                </a:solidFill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00B050"/>
                </a:solidFill>
                <a:latin typeface="Consolas" panose="020B0609020204030204" pitchFamily="49" charset="0"/>
                <a:cs typeface="Consolas" pitchFamily="49" charset="0"/>
              </a:rPr>
              <a:t>// 1</a:t>
            </a:r>
          </a:p>
        </p:txBody>
      </p:sp>
    </p:spTree>
    <p:extLst>
      <p:ext uri="{BB962C8B-B14F-4D97-AF65-F5344CB8AC3E}">
        <p14:creationId xmlns:p14="http://schemas.microsoft.com/office/powerpoint/2010/main" val="181624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8" grpId="0" animBg="1"/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C850D8D-B775-4D85-946D-35E3FA1CA480}"/>
              </a:ext>
            </a:extLst>
          </p:cNvPr>
          <p:cNvSpPr/>
          <p:nvPr/>
        </p:nvSpPr>
        <p:spPr bwMode="auto">
          <a:xfrm>
            <a:off x="4265613" y="807603"/>
            <a:ext cx="3657600" cy="3657600"/>
          </a:xfrm>
          <a:prstGeom prst="ellipse">
            <a:avLst/>
          </a:prstGeom>
          <a:solidFill>
            <a:schemeClr val="bg2">
              <a:alpha val="50000"/>
            </a:schemeClr>
          </a:solidFill>
          <a:ln w="19050">
            <a:solidFill>
              <a:schemeClr val="bg2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5400" dirty="0"/>
              <a:t>Live Exercises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164FCD-7800-435E-869A-D8FA4DBBE2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18012" y="394224"/>
            <a:ext cx="3124201" cy="383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60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854325" y="5334000"/>
            <a:ext cx="6480175" cy="820737"/>
          </a:xfrm>
        </p:spPr>
        <p:txBody>
          <a:bodyPr/>
          <a:lstStyle/>
          <a:p>
            <a:pPr marL="514350" indent="-514350" algn="ctr">
              <a:defRPr/>
            </a:pPr>
            <a:r>
              <a:rPr lang="en-US" dirty="0"/>
              <a:t>Variables Scope</a:t>
            </a:r>
          </a:p>
        </p:txBody>
      </p:sp>
      <p:pic>
        <p:nvPicPr>
          <p:cNvPr id="10242" name="Picture 2" descr="C:\Users\Julieta\Desktop\globe2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9394" y="638376"/>
            <a:ext cx="4170038" cy="409475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450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211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The arrays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$_GET</a:t>
            </a:r>
            <a:r>
              <a:rPr lang="en-US" sz="3200" dirty="0"/>
              <a:t>,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$_POST</a:t>
            </a:r>
            <a:r>
              <a:rPr lang="en-US" sz="3200" dirty="0"/>
              <a:t>,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$_SERVER</a:t>
            </a:r>
            <a:r>
              <a:rPr lang="en-US" sz="3200" dirty="0"/>
              <a:t>,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$_REQUEST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/>
              <a:t>and </a:t>
            </a:r>
            <a:r>
              <a:rPr lang="en-US" sz="3200" dirty="0" smtClean="0"/>
              <a:t>other</a:t>
            </a:r>
          </a:p>
          <a:p>
            <a:pPr marL="0" indent="0">
              <a:buNone/>
            </a:pPr>
            <a:r>
              <a:rPr lang="en-US" sz="3200" dirty="0"/>
              <a:t> </a:t>
            </a:r>
            <a:r>
              <a:rPr lang="en-US" sz="3200" dirty="0" smtClean="0"/>
              <a:t>     built</a:t>
            </a:r>
            <a:r>
              <a:rPr lang="en-US" sz="3200" dirty="0"/>
              <a:t>-in variables are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global</a:t>
            </a:r>
          </a:p>
          <a:p>
            <a:pPr lvl="1"/>
            <a:r>
              <a:rPr lang="en-US" dirty="0"/>
              <a:t>Can be accessed at any place in the code</a:t>
            </a:r>
          </a:p>
          <a:p>
            <a:pPr lvl="1"/>
            <a:endParaRPr lang="en-US" dirty="0"/>
          </a:p>
          <a:p>
            <a:pPr>
              <a:spcBef>
                <a:spcPts val="1200"/>
              </a:spcBef>
            </a:pPr>
            <a:r>
              <a:rPr lang="en-US" sz="3200" dirty="0"/>
              <a:t>Variables, declared in functions</a:t>
            </a:r>
          </a:p>
          <a:p>
            <a:pPr lvl="1"/>
            <a:r>
              <a:rPr lang="en-US" sz="3000" dirty="0"/>
              <a:t>Exist only until the end of function (</a:t>
            </a:r>
            <a:r>
              <a:rPr lang="en-US" sz="3000" dirty="0">
                <a:solidFill>
                  <a:srgbClr val="FFA000"/>
                </a:solidFill>
              </a:rPr>
              <a:t>local function scope</a:t>
            </a:r>
            <a:r>
              <a:rPr lang="en-US" sz="3000" dirty="0"/>
              <a:t>)</a:t>
            </a:r>
          </a:p>
          <a:p>
            <a:r>
              <a:rPr lang="en-US" sz="3200" dirty="0"/>
              <a:t>Files being included inherit the variable scope of the caller</a:t>
            </a:r>
          </a:p>
          <a:p>
            <a:r>
              <a:rPr lang="en-US" sz="3200" dirty="0"/>
              <a:t>Variables declared outside of a function are not accessible in it</a:t>
            </a:r>
            <a:endParaRPr lang="bg-BG" sz="3200" dirty="0"/>
          </a:p>
        </p:txBody>
      </p:sp>
      <p:sp>
        <p:nvSpPr>
          <p:cNvPr id="1118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Scope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912812" y="3070830"/>
            <a:ext cx="10058400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$name = $_GET['firstName'] . $_GET['lastName'];</a:t>
            </a:r>
          </a:p>
        </p:txBody>
      </p:sp>
    </p:spTree>
    <p:extLst>
      <p:ext uri="{BB962C8B-B14F-4D97-AF65-F5344CB8AC3E}">
        <p14:creationId xmlns:p14="http://schemas.microsoft.com/office/powerpoint/2010/main" val="2229234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2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2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2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8211" grpId="0" build="p"/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23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Variables outside of a function are not accessible in it: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pPr lvl="1">
              <a:spcBef>
                <a:spcPts val="1800"/>
              </a:spcBef>
            </a:pPr>
            <a:r>
              <a:rPr lang="en-US" sz="2800" dirty="0"/>
              <a:t>To access an external variable use the </a:t>
            </a:r>
            <a:r>
              <a:rPr lang="en-US" sz="2800" b="1" dirty="0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r>
              <a:rPr lang="en-US" sz="2800" dirty="0"/>
              <a:t> keyword</a:t>
            </a:r>
            <a:endParaRPr lang="bg-BG" sz="2800" dirty="0"/>
          </a:p>
        </p:txBody>
      </p:sp>
      <p:sp>
        <p:nvSpPr>
          <p:cNvPr id="1119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Global Keyword</a:t>
            </a:r>
            <a:endParaRPr lang="bg-BG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0412" y="1882182"/>
            <a:ext cx="10668000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$a = "test"; // global scope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function foo()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    echo $a; </a:t>
            </a:r>
            <a:r>
              <a:rPr lang="en-US" sz="22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This will not output anything (local scope)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foo();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60413" y="4353342"/>
            <a:ext cx="10668000" cy="2123658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$a = "test";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function foo()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global</a:t>
            </a:r>
            <a:r>
              <a:rPr lang="en-US" sz="2200" b="1" noProof="1">
                <a:latin typeface="Consolas" pitchFamily="49" charset="0"/>
                <a:cs typeface="Consolas" pitchFamily="49" charset="0"/>
              </a:rPr>
              <a:t> $a; </a:t>
            </a:r>
            <a:r>
              <a:rPr lang="en-US" sz="22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the global variable $a is included in the scope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    echo $a; </a:t>
            </a:r>
            <a:r>
              <a:rPr lang="en-US" sz="22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this will output "test";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latin typeface="Consolas" pitchFamily="49" charset="0"/>
                <a:cs typeface="Consolas" pitchFamily="49" charset="0"/>
              </a:rPr>
              <a:t>foo();</a:t>
            </a:r>
          </a:p>
        </p:txBody>
      </p:sp>
    </p:spTree>
    <p:extLst>
      <p:ext uri="{BB962C8B-B14F-4D97-AF65-F5344CB8AC3E}">
        <p14:creationId xmlns:p14="http://schemas.microsoft.com/office/powerpoint/2010/main" val="156187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9235" grpId="0" uiExpand="1" build="p"/>
      <p:bldP spid="6" grpId="0" animBg="1"/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331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Variables, declared in loops are accessible after the loop ends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 lvl="1">
              <a:lnSpc>
                <a:spcPct val="100000"/>
              </a:lnSpc>
            </a:pPr>
            <a:r>
              <a:rPr lang="en-US" sz="3000" dirty="0"/>
              <a:t>A variable in PHP is declared with its first assignment</a:t>
            </a:r>
            <a:endParaRPr lang="bg-BG" sz="3000" dirty="0"/>
          </a:p>
        </p:txBody>
      </p:sp>
      <p:sp>
        <p:nvSpPr>
          <p:cNvPr id="112333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Loops and Variable Scope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12812" y="1908244"/>
            <a:ext cx="102870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for ($i = 0; $i &lt; 5; $i++)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$arr[] = $i;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print_r($arr); </a:t>
            </a:r>
            <a:r>
              <a:rPr lang="en-US" sz="24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outputs 0, 1, 2, 3, 4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912812" y="4419600"/>
            <a:ext cx="10287000" cy="1717393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$a = 15;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if ($a == 5) { $five = 'five';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else { $five = 'not five'; 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echo $five; </a:t>
            </a:r>
            <a:r>
              <a:rPr lang="en-US" sz="24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not five</a:t>
            </a:r>
          </a:p>
        </p:txBody>
      </p:sp>
    </p:spTree>
    <p:extLst>
      <p:ext uri="{BB962C8B-B14F-4D97-AF65-F5344CB8AC3E}">
        <p14:creationId xmlns:p14="http://schemas.microsoft.com/office/powerpoint/2010/main" val="317288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3331" grpId="0" uiExpand="1" build="p"/>
      <p:bldP spid="6" grpId="0" animBg="1"/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Static variables in PHP are initialized only once (on demand)</a:t>
            </a:r>
          </a:p>
          <a:p>
            <a:pPr lvl="1"/>
            <a:r>
              <a:rPr lang="en-US" dirty="0"/>
              <a:t>Their existing values are preserved in the next function calls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Keyword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16091" y="2895600"/>
            <a:ext cx="10283722" cy="3148875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function callMe()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static</a:t>
            </a:r>
            <a:r>
              <a:rPr lang="en-US" sz="2600" b="1" noProof="1">
                <a:latin typeface="Consolas" pitchFamily="49" charset="0"/>
                <a:cs typeface="Consolas" pitchFamily="49" charset="0"/>
              </a:rPr>
              <a:t> $count = 0; </a:t>
            </a:r>
            <a:r>
              <a:rPr lang="en-US" sz="2600" b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// initialized at the first call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    $count++; </a:t>
            </a:r>
            <a:r>
              <a:rPr lang="en-US" sz="26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executed at each function call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    echo "callMe() is called $count times\n";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callMe(); </a:t>
            </a:r>
            <a:r>
              <a:rPr lang="en-US" sz="26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callMe() is called 1 times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latin typeface="Consolas" pitchFamily="49" charset="0"/>
                <a:cs typeface="Consolas" pitchFamily="49" charset="0"/>
              </a:rPr>
              <a:t>callMe(); </a:t>
            </a:r>
            <a:r>
              <a:rPr lang="en-US" sz="2600" b="1" noProof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callMe() is called 2 times</a:t>
            </a:r>
          </a:p>
        </p:txBody>
      </p:sp>
    </p:spTree>
    <p:extLst>
      <p:ext uri="{BB962C8B-B14F-4D97-AF65-F5344CB8AC3E}">
        <p14:creationId xmlns:p14="http://schemas.microsoft.com/office/powerpoint/2010/main" val="1081490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bg-BG" sz="4000" b="1" dirty="0"/>
          </a:p>
          <a:p>
            <a:pPr marL="0" indent="0" algn="ctr">
              <a:buNone/>
            </a:pPr>
            <a:r>
              <a:rPr lang="en-US" sz="8800" b="1" u="sng" dirty="0">
                <a:solidFill>
                  <a:schemeClr val="bg1"/>
                </a:solidFill>
              </a:rPr>
              <a:t>sli.do</a:t>
            </a:r>
            <a:endParaRPr lang="bg-BG" sz="7200" b="1" u="sng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9600" b="1" dirty="0"/>
              <a:t>#php-web</a:t>
            </a:r>
            <a:endParaRPr lang="en-US" sz="9600" dirty="0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836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C850D8D-B775-4D85-946D-35E3FA1CA480}"/>
              </a:ext>
            </a:extLst>
          </p:cNvPr>
          <p:cNvSpPr/>
          <p:nvPr/>
        </p:nvSpPr>
        <p:spPr bwMode="auto">
          <a:xfrm>
            <a:off x="4265613" y="807603"/>
            <a:ext cx="3657600" cy="3657600"/>
          </a:xfrm>
          <a:prstGeom prst="ellipse">
            <a:avLst/>
          </a:prstGeom>
          <a:solidFill>
            <a:schemeClr val="bg2">
              <a:alpha val="50000"/>
            </a:schemeClr>
          </a:solidFill>
          <a:ln w="19050">
            <a:solidFill>
              <a:schemeClr val="bg2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5400" dirty="0"/>
              <a:t>Live Exercises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164FCD-7800-435E-869A-D8FA4DBBE2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18012" y="394224"/>
            <a:ext cx="3124201" cy="383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60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 idx="4294967295"/>
          </p:nvPr>
        </p:nvSpPr>
        <p:spPr>
          <a:xfrm>
            <a:off x="1624806" y="4953000"/>
            <a:ext cx="8939213" cy="820738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540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Defining Simple Classes</a:t>
            </a:r>
          </a:p>
        </p:txBody>
      </p:sp>
      <p:sp>
        <p:nvSpPr>
          <p:cNvPr id="2" name="Правоъгълник 1"/>
          <p:cNvSpPr/>
          <p:nvPr/>
        </p:nvSpPr>
        <p:spPr>
          <a:xfrm>
            <a:off x="4575828" y="1828800"/>
            <a:ext cx="2999540" cy="17081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5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Class</a:t>
            </a:r>
            <a:endParaRPr lang="bg-BG" sz="105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690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PHP supports </a:t>
            </a:r>
            <a:r>
              <a:rPr lang="en-US" sz="32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Object-Oriented</a:t>
            </a: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 Programming (OOP)</a:t>
            </a:r>
          </a:p>
          <a:p>
            <a:pPr marL="825501" marR="0" lvl="1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Supports custom </a:t>
            </a:r>
            <a:r>
              <a:rPr lang="en-US" sz="32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classes</a:t>
            </a: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32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objects</a:t>
            </a: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32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interfaces</a:t>
            </a: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32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namespaces</a:t>
            </a: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32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traits</a:t>
            </a:r>
          </a:p>
          <a:p>
            <a:pPr marL="825501" marR="0" lvl="1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Like other OOP languages (C#, Java, C++)</a:t>
            </a:r>
          </a:p>
        </p:txBody>
      </p:sp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Classes and Objects</a:t>
            </a:r>
          </a:p>
        </p:txBody>
      </p:sp>
      <p:sp>
        <p:nvSpPr>
          <p:cNvPr id="265" name="Shape 265"/>
          <p:cNvSpPr txBox="1">
            <a:spLocks noGrp="1"/>
          </p:cNvSpPr>
          <p:nvPr>
            <p:ph type="sldNum" sz="quarter" idx="13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lang="en-US"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Shape 268"/>
          <p:cNvSpPr txBox="1"/>
          <p:nvPr/>
        </p:nvSpPr>
        <p:spPr>
          <a:xfrm>
            <a:off x="836612" y="3143539"/>
            <a:ext cx="7086600" cy="3403596"/>
          </a:xfrm>
          <a:prstGeom prst="rect">
            <a:avLst/>
          </a:prstGeom>
          <a:solidFill>
            <a:srgbClr val="D9D4C6">
              <a:alpha val="20000"/>
            </a:srgbClr>
          </a:solidFill>
          <a:ln w="12700" cap="flat" cmpd="sng">
            <a:solidFill>
              <a:srgbClr val="C6BEA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44000" tIns="108000" rIns="144000" bIns="108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class Rock {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public $height = 12;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function fall() {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    $this-&gt;height--;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$myRock = new Rock();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$myRock-&gt;fall();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echo $myRock-&gt;height; </a:t>
            </a:r>
            <a:r>
              <a:rPr lang="en-US" sz="2400" b="1" i="1" u="none" strike="noStrike" cap="none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// 11</a:t>
            </a:r>
          </a:p>
        </p:txBody>
      </p:sp>
    </p:spTree>
    <p:extLst>
      <p:ext uri="{BB962C8B-B14F-4D97-AF65-F5344CB8AC3E}">
        <p14:creationId xmlns:p14="http://schemas.microsoft.com/office/powerpoint/2010/main" val="976822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Class Versus Instance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sldNum" idx="4294967295"/>
          </p:nvPr>
        </p:nvSpPr>
        <p:spPr>
          <a:xfrm>
            <a:off x="11760200" y="6524625"/>
            <a:ext cx="428625" cy="196850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lang="en-US"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Shape 274"/>
          <p:cNvSpPr txBox="1">
            <a:spLocks noGrp="1"/>
          </p:cNvSpPr>
          <p:nvPr>
            <p:ph type="body" idx="4294967295"/>
          </p:nvPr>
        </p:nvSpPr>
        <p:spPr>
          <a:xfrm>
            <a:off x="47706" y="1166840"/>
            <a:ext cx="11804650" cy="5570537"/>
          </a:xfrm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t" anchorCtr="0">
            <a:noAutofit/>
          </a:bodyPr>
          <a:lstStyle/>
          <a:p>
            <a:pPr marR="0" lvl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Classes model real-world objects</a:t>
            </a:r>
          </a:p>
          <a:p>
            <a:pPr marR="0" lvl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endParaRPr sz="32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0" name="Picture 2" descr="Ð ÐµÐ·ÑÐ»ÑÐ°Ñ Ñ Ð¸Ð·Ð¾Ð±ÑÐ°Ð¶ÐµÐ½Ð¸Ðµ Ð·Ð° class vs instance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7093" y="2133600"/>
            <a:ext cx="6477000" cy="419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2212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title" idx="4294967295"/>
          </p:nvPr>
        </p:nvSpPr>
        <p:spPr>
          <a:xfrm>
            <a:off x="1624806" y="4857750"/>
            <a:ext cx="8939213" cy="820738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540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Properties</a:t>
            </a:r>
          </a:p>
        </p:txBody>
      </p:sp>
      <p:sp>
        <p:nvSpPr>
          <p:cNvPr id="282" name="Shape 282"/>
          <p:cNvSpPr txBox="1">
            <a:spLocks noGrp="1"/>
          </p:cNvSpPr>
          <p:nvPr>
            <p:ph type="body" idx="4294967295"/>
          </p:nvPr>
        </p:nvSpPr>
        <p:spPr>
          <a:xfrm>
            <a:off x="1624806" y="5678488"/>
            <a:ext cx="8939213" cy="719137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t" anchorCtr="0">
            <a:noAutofit/>
          </a:bodyPr>
          <a:lstStyle/>
          <a:p>
            <a:pPr marL="0" marR="0" lvl="0" indent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40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Defining and Using Data Properties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612" y="609600"/>
            <a:ext cx="6324600" cy="414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70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Properties</a:t>
            </a:r>
          </a:p>
        </p:txBody>
      </p:sp>
      <p:sp>
        <p:nvSpPr>
          <p:cNvPr id="288" name="Shape 288"/>
          <p:cNvSpPr txBox="1">
            <a:spLocks noGrp="1"/>
          </p:cNvSpPr>
          <p:nvPr>
            <p:ph type="body" idx="4294967295"/>
          </p:nvPr>
        </p:nvSpPr>
        <p:spPr>
          <a:xfrm>
            <a:off x="80962" y="1150938"/>
            <a:ext cx="11804650" cy="5570537"/>
          </a:xfrm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t" anchorCtr="0">
            <a:noAutofit/>
          </a:bodyPr>
          <a:lstStyle/>
          <a:p>
            <a:pPr marL="457200" marR="0" lvl="1" indent="-4572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Properties hold the internal object state</a:t>
            </a:r>
          </a:p>
          <a:p>
            <a:pPr marL="457200" marR="0" lvl="1" indent="-4572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They have visibility which should be defined at declaration</a:t>
            </a:r>
          </a:p>
          <a:p>
            <a:pPr marL="457200" marR="0" lvl="1" indent="-4572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endParaRPr sz="32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endParaRPr sz="3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Shape 290"/>
          <p:cNvSpPr/>
          <p:nvPr/>
        </p:nvSpPr>
        <p:spPr>
          <a:xfrm>
            <a:off x="1372639" y="3057941"/>
            <a:ext cx="8991600" cy="2276059"/>
          </a:xfrm>
          <a:prstGeom prst="rect">
            <a:avLst/>
          </a:prstGeom>
          <a:solidFill>
            <a:srgbClr val="D9D4C6">
              <a:alpha val="14901"/>
            </a:srgbClr>
          </a:solidFill>
          <a:ln w="12700" cap="flat" cmpd="sng">
            <a:solidFill>
              <a:srgbClr val="C6BEA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class Dog {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-US" sz="2400" b="1" i="0" u="none" strike="noStrike" cap="none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$name;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solidFill>
                  <a:srgbClr val="F3CC5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-US" sz="2400" b="1" i="0" u="none" strike="noStrike" cap="none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$breed;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solidFill>
                  <a:srgbClr val="F3CC5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-US" sz="2400" b="1" i="0" u="none" strike="noStrike" cap="none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$age;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solidFill>
                  <a:srgbClr val="F3CC5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-US" sz="2400" b="1" i="0" u="none" strike="noStrike" cap="none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$children;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sp>
        <p:nvSpPr>
          <p:cNvPr id="291" name="Shape 291"/>
          <p:cNvSpPr/>
          <p:nvPr/>
        </p:nvSpPr>
        <p:spPr>
          <a:xfrm>
            <a:off x="5106439" y="3446890"/>
            <a:ext cx="4026600" cy="609600"/>
          </a:xfrm>
          <a:prstGeom prst="wedgeRoundRectCallout">
            <a:avLst>
              <a:gd name="adj1" fmla="val -64380"/>
              <a:gd name="adj2" fmla="val 350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sym typeface="Calibri"/>
              </a:rPr>
              <a:t>Property declarations</a:t>
            </a:r>
          </a:p>
        </p:txBody>
      </p:sp>
    </p:spTree>
    <p:extLst>
      <p:ext uri="{BB962C8B-B14F-4D97-AF65-F5344CB8AC3E}">
        <p14:creationId xmlns:p14="http://schemas.microsoft.com/office/powerpoint/2010/main" val="282191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>
            <a:spLocks noGrp="1"/>
          </p:cNvSpPr>
          <p:nvPr>
            <p:ph type="title" idx="4294967295"/>
          </p:nvPr>
        </p:nvSpPr>
        <p:spPr>
          <a:xfrm>
            <a:off x="1446212" y="4737100"/>
            <a:ext cx="9525000" cy="941388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b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540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Constructor</a:t>
            </a:r>
          </a:p>
        </p:txBody>
      </p:sp>
      <p:sp>
        <p:nvSpPr>
          <p:cNvPr id="300" name="Shape 300"/>
          <p:cNvSpPr txBox="1">
            <a:spLocks noGrp="1"/>
          </p:cNvSpPr>
          <p:nvPr>
            <p:ph type="body" idx="4294967295"/>
          </p:nvPr>
        </p:nvSpPr>
        <p:spPr>
          <a:xfrm>
            <a:off x="1674812" y="5679897"/>
            <a:ext cx="9525000" cy="719137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t" anchorCtr="0">
            <a:noAutofit/>
          </a:bodyPr>
          <a:lstStyle/>
          <a:p>
            <a:pPr marL="0" marR="0" lvl="0" indent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400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Defining and Using Class Constructor</a:t>
            </a:r>
          </a:p>
        </p:txBody>
      </p:sp>
      <p:pic>
        <p:nvPicPr>
          <p:cNvPr id="301" name="Shape 301" descr="C:\Documents\Courses\OOP\OOP Images\bob-the-builder-psd5128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0412" y="870923"/>
            <a:ext cx="2684188" cy="35051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8324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>
            <a:spLocks noGrp="1"/>
          </p:cNvSpPr>
          <p:nvPr>
            <p:ph type="body" idx="4294967295"/>
          </p:nvPr>
        </p:nvSpPr>
        <p:spPr>
          <a:xfrm>
            <a:off x="0" y="1150938"/>
            <a:ext cx="11885612" cy="5478461"/>
          </a:xfrm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t" anchorCtr="0">
            <a:noAutofit/>
          </a:bodyPr>
          <a:lstStyle/>
          <a:p>
            <a:pPr marR="0" lvl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n-US" sz="32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"$this" </a:t>
            </a: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points to the current instance of the class</a:t>
            </a:r>
          </a:p>
          <a:p>
            <a:pPr marR="0" lvl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endParaRPr sz="32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Shape 309"/>
          <p:cNvSpPr/>
          <p:nvPr/>
        </p:nvSpPr>
        <p:spPr>
          <a:xfrm>
            <a:off x="531812" y="2052760"/>
            <a:ext cx="11049000" cy="3505200"/>
          </a:xfrm>
          <a:prstGeom prst="rect">
            <a:avLst/>
          </a:prstGeom>
          <a:solidFill>
            <a:srgbClr val="D9D4C6">
              <a:alpha val="14901"/>
            </a:srgbClr>
          </a:solidFill>
          <a:ln w="12700" cap="flat" cmpd="sng">
            <a:solidFill>
              <a:srgbClr val="C6BEA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class Person {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public $name;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public $age;</a:t>
            </a:r>
          </a:p>
          <a:p>
            <a:pPr marL="282575" marR="0" lvl="0" indent="-282575" algn="l" rtl="0">
              <a:spcBef>
                <a:spcPts val="0"/>
              </a:spcBef>
              <a:buNone/>
            </a:pPr>
            <a:endParaRPr sz="2400" b="1" i="0" u="none" strike="noStrike" cap="none" dirty="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solidFill>
                  <a:srgbClr val="F3CC5F"/>
                </a:solidFill>
                <a:latin typeface="Consolas"/>
                <a:ea typeface="Consolas"/>
                <a:cs typeface="Consolas"/>
                <a:sym typeface="Consolas"/>
              </a:rPr>
              <a:t>	 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function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__construct() 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$this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-&gt;name = null;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$this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-&gt;age = 0;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}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sp>
        <p:nvSpPr>
          <p:cNvPr id="312" name="Shape 31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Defining Constructor</a:t>
            </a:r>
          </a:p>
        </p:txBody>
      </p:sp>
      <p:sp>
        <p:nvSpPr>
          <p:cNvPr id="310" name="Shape 310"/>
          <p:cNvSpPr txBox="1">
            <a:spLocks noGrp="1"/>
          </p:cNvSpPr>
          <p:nvPr>
            <p:ph type="sldNum" idx="4294967295"/>
          </p:nvPr>
        </p:nvSpPr>
        <p:spPr>
          <a:xfrm>
            <a:off x="11760200" y="6524625"/>
            <a:ext cx="428625" cy="196850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37</a:t>
            </a:fld>
            <a:endParaRPr lang="en-US"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Shape 313"/>
          <p:cNvSpPr/>
          <p:nvPr/>
        </p:nvSpPr>
        <p:spPr>
          <a:xfrm>
            <a:off x="5865812" y="3352800"/>
            <a:ext cx="4647000" cy="1575900"/>
          </a:xfrm>
          <a:prstGeom prst="wedgeRoundRectCallout">
            <a:avLst>
              <a:gd name="adj1" fmla="val -66297"/>
              <a:gd name="adj2" fmla="val 1867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sym typeface="Calibri"/>
              </a:rPr>
              <a:t>As a rule the constructor should initialize all class properties</a:t>
            </a:r>
          </a:p>
        </p:txBody>
      </p:sp>
    </p:spTree>
    <p:extLst>
      <p:ext uri="{BB962C8B-B14F-4D97-AF65-F5344CB8AC3E}">
        <p14:creationId xmlns:p14="http://schemas.microsoft.com/office/powerpoint/2010/main" val="2380515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Defining Constructor (2)</a:t>
            </a:r>
          </a:p>
        </p:txBody>
      </p:sp>
      <p:sp>
        <p:nvSpPr>
          <p:cNvPr id="321" name="Shape 321"/>
          <p:cNvSpPr txBox="1">
            <a:spLocks noGrp="1"/>
          </p:cNvSpPr>
          <p:nvPr>
            <p:ph type="sldNum" idx="4294967295"/>
          </p:nvPr>
        </p:nvSpPr>
        <p:spPr>
          <a:xfrm>
            <a:off x="11760200" y="6524625"/>
            <a:ext cx="428625" cy="196850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38</a:t>
            </a:fld>
            <a:endParaRPr lang="en-US"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Shape 322"/>
          <p:cNvSpPr txBox="1">
            <a:spLocks noGrp="1"/>
          </p:cNvSpPr>
          <p:nvPr>
            <p:ph type="body" idx="4294967295"/>
          </p:nvPr>
        </p:nvSpPr>
        <p:spPr>
          <a:xfrm>
            <a:off x="0" y="1150938"/>
            <a:ext cx="11804650" cy="5570537"/>
          </a:xfrm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t" anchorCtr="0">
            <a:noAutofit/>
          </a:bodyPr>
          <a:lstStyle/>
          <a:p>
            <a:pPr marR="0" lvl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The constructor may optionally have parameters  </a:t>
            </a:r>
          </a:p>
        </p:txBody>
      </p:sp>
      <p:sp>
        <p:nvSpPr>
          <p:cNvPr id="324" name="Shape 324"/>
          <p:cNvSpPr/>
          <p:nvPr/>
        </p:nvSpPr>
        <p:spPr>
          <a:xfrm>
            <a:off x="659029" y="2005053"/>
            <a:ext cx="8610600" cy="3505200"/>
          </a:xfrm>
          <a:prstGeom prst="rect">
            <a:avLst/>
          </a:prstGeom>
          <a:solidFill>
            <a:srgbClr val="D9D4C6">
              <a:alpha val="14901"/>
            </a:srgbClr>
          </a:solidFill>
          <a:ln w="12700" cap="flat" cmpd="sng">
            <a:solidFill>
              <a:srgbClr val="C6BEA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class Person {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public $name;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public $age;</a:t>
            </a:r>
          </a:p>
          <a:p>
            <a:pPr marL="282575" marR="0" lvl="0" indent="-282575" algn="l" rtl="0">
              <a:spcBef>
                <a:spcPts val="0"/>
              </a:spcBef>
              <a:buNone/>
            </a:pPr>
            <a:endParaRPr sz="2400" b="1" i="0" u="none" strike="noStrike" cap="none" dirty="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function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__construct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$name, $age) {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$this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-&gt;name = $name;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$this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-&gt;age = $age;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}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sp>
        <p:nvSpPr>
          <p:cNvPr id="325" name="Shape 325"/>
          <p:cNvSpPr/>
          <p:nvPr/>
        </p:nvSpPr>
        <p:spPr>
          <a:xfrm>
            <a:off x="4964329" y="2761457"/>
            <a:ext cx="4647007" cy="527804"/>
          </a:xfrm>
          <a:prstGeom prst="wedgeRoundRectCallout">
            <a:avLst>
              <a:gd name="adj1" fmla="val -21604"/>
              <a:gd name="adj2" fmla="val 9434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sym typeface="Calibri"/>
              </a:rPr>
              <a:t>Constructor with parameters</a:t>
            </a:r>
          </a:p>
        </p:txBody>
      </p:sp>
    </p:spTree>
    <p:extLst>
      <p:ext uri="{BB962C8B-B14F-4D97-AF65-F5344CB8AC3E}">
        <p14:creationId xmlns:p14="http://schemas.microsoft.com/office/powerpoint/2010/main" val="188210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>
            <a:spLocks noGrp="1"/>
          </p:cNvSpPr>
          <p:nvPr>
            <p:ph type="title" idx="4294967295"/>
          </p:nvPr>
        </p:nvSpPr>
        <p:spPr>
          <a:xfrm>
            <a:off x="1150006" y="4552950"/>
            <a:ext cx="9525000" cy="941388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b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540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Methods</a:t>
            </a:r>
          </a:p>
        </p:txBody>
      </p:sp>
      <p:sp>
        <p:nvSpPr>
          <p:cNvPr id="334" name="Shape 334"/>
          <p:cNvSpPr txBox="1">
            <a:spLocks noGrp="1"/>
          </p:cNvSpPr>
          <p:nvPr>
            <p:ph type="body" idx="4294967295"/>
          </p:nvPr>
        </p:nvSpPr>
        <p:spPr>
          <a:xfrm>
            <a:off x="1293812" y="5494338"/>
            <a:ext cx="9525000" cy="719137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t" anchorCtr="0">
            <a:noAutofit/>
          </a:bodyPr>
          <a:lstStyle/>
          <a:p>
            <a:pPr marL="0" marR="0" lvl="0" indent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400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Defining and Using Class Methods</a:t>
            </a:r>
          </a:p>
        </p:txBody>
      </p:sp>
      <p:pic>
        <p:nvPicPr>
          <p:cNvPr id="335" name="Shape 335" descr="C:\Documents\Courses\OOP\OOP Images\bob-the-builder-psd5128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0412" y="902554"/>
            <a:ext cx="2684188" cy="35051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5186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C6EFCA0-4DFB-40E7-9F5C-BBF4324888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1797" y="4953000"/>
            <a:ext cx="10958928" cy="768084"/>
          </a:xfrm>
        </p:spPr>
        <p:txBody>
          <a:bodyPr/>
          <a:lstStyle/>
          <a:p>
            <a:r>
              <a:rPr lang="en-US" dirty="0"/>
              <a:t>PHP Functions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2762" y="1676400"/>
            <a:ext cx="2256998" cy="2068312"/>
          </a:xfrm>
          <a:prstGeom prst="rect">
            <a:avLst/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956250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>
            <a:spLocks noGrp="1"/>
          </p:cNvSpPr>
          <p:nvPr>
            <p:ph type="body" idx="4294967295"/>
          </p:nvPr>
        </p:nvSpPr>
        <p:spPr>
          <a:xfrm>
            <a:off x="143118" y="1150939"/>
            <a:ext cx="11760200" cy="5570536"/>
          </a:xfrm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t" anchorCtr="0">
            <a:noAutofit/>
          </a:bodyPr>
          <a:lstStyle/>
          <a:p>
            <a:pPr marR="0" lvl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Methods are classes own functions and define behavior </a:t>
            </a:r>
            <a:b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32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of the class</a:t>
            </a:r>
          </a:p>
        </p:txBody>
      </p:sp>
      <p:sp>
        <p:nvSpPr>
          <p:cNvPr id="343" name="Shape 343"/>
          <p:cNvSpPr/>
          <p:nvPr/>
        </p:nvSpPr>
        <p:spPr>
          <a:xfrm>
            <a:off x="1522412" y="2521326"/>
            <a:ext cx="8077200" cy="3117474"/>
          </a:xfrm>
          <a:prstGeom prst="rect">
            <a:avLst/>
          </a:prstGeom>
          <a:solidFill>
            <a:srgbClr val="D9D4C6">
              <a:alpha val="14901"/>
            </a:srgbClr>
          </a:solidFill>
          <a:ln w="12700" cap="flat" cmpd="sng">
            <a:solidFill>
              <a:srgbClr val="C6BEA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class Person {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public $name;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public $age;</a:t>
            </a:r>
          </a:p>
          <a:p>
            <a:pPr marL="282575" marR="0" lvl="0" indent="-282575" algn="l" rtl="0">
              <a:spcBef>
                <a:spcPts val="0"/>
              </a:spcBef>
              <a:buNone/>
            </a:pPr>
            <a:endParaRPr sz="2400" b="1" i="0" u="none" strike="noStrike" cap="none" dirty="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solidFill>
                  <a:srgbClr val="F3CC5F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2400" b="1" i="0" u="none" strike="noStrike" cap="none" dirty="0" smtClean="0">
                <a:latin typeface="Consolas"/>
                <a:ea typeface="Consolas"/>
                <a:cs typeface="Consolas"/>
                <a:sym typeface="Consolas"/>
              </a:rPr>
              <a:t>function 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printNames()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echo $this-&gt;name . $this-&gt;age;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}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sp>
        <p:nvSpPr>
          <p:cNvPr id="346" name="Shape 3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Defining Methods</a:t>
            </a:r>
          </a:p>
        </p:txBody>
      </p:sp>
      <p:sp>
        <p:nvSpPr>
          <p:cNvPr id="344" name="Shape 344"/>
          <p:cNvSpPr txBox="1">
            <a:spLocks noGrp="1"/>
          </p:cNvSpPr>
          <p:nvPr>
            <p:ph type="sldNum" idx="4294967295"/>
          </p:nvPr>
        </p:nvSpPr>
        <p:spPr>
          <a:xfrm>
            <a:off x="11760200" y="6524625"/>
            <a:ext cx="428625" cy="196850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40</a:t>
            </a:fld>
            <a:endParaRPr lang="en-US"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Shape 347"/>
          <p:cNvSpPr/>
          <p:nvPr/>
        </p:nvSpPr>
        <p:spPr>
          <a:xfrm>
            <a:off x="7389811" y="4434882"/>
            <a:ext cx="4647007" cy="953452"/>
          </a:xfrm>
          <a:prstGeom prst="wedgeRoundRectCallout">
            <a:avLst>
              <a:gd name="adj1" fmla="val -42635"/>
              <a:gd name="adj2" fmla="val 322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Calibri"/>
              </a:rPr>
              <a:t>"void" return type is available since PHP 7.1  </a:t>
            </a:r>
          </a:p>
        </p:txBody>
      </p:sp>
      <p:sp>
        <p:nvSpPr>
          <p:cNvPr id="348" name="Shape 348"/>
          <p:cNvSpPr/>
          <p:nvPr/>
        </p:nvSpPr>
        <p:spPr>
          <a:xfrm>
            <a:off x="4418012" y="3200400"/>
            <a:ext cx="5529600" cy="628500"/>
          </a:xfrm>
          <a:prstGeom prst="wedgeRoundRectCallout">
            <a:avLst>
              <a:gd name="adj1" fmla="val -20509"/>
              <a:gd name="adj2" fmla="val 1801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Calibri"/>
              </a:rPr>
              <a:t>Simple method with no arguments</a:t>
            </a:r>
          </a:p>
        </p:txBody>
      </p:sp>
    </p:spTree>
    <p:extLst>
      <p:ext uri="{BB962C8B-B14F-4D97-AF65-F5344CB8AC3E}">
        <p14:creationId xmlns:p14="http://schemas.microsoft.com/office/powerpoint/2010/main" val="2008611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Defining Methods (2)</a:t>
            </a:r>
          </a:p>
        </p:txBody>
      </p:sp>
      <p:sp>
        <p:nvSpPr>
          <p:cNvPr id="356" name="Shape 356"/>
          <p:cNvSpPr txBox="1">
            <a:spLocks noGrp="1"/>
          </p:cNvSpPr>
          <p:nvPr>
            <p:ph type="sldNum" idx="4294967295"/>
          </p:nvPr>
        </p:nvSpPr>
        <p:spPr>
          <a:xfrm>
            <a:off x="11760200" y="6524625"/>
            <a:ext cx="428625" cy="196850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41</a:t>
            </a:fld>
            <a:endParaRPr lang="en-US"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Shape 358"/>
          <p:cNvSpPr/>
          <p:nvPr/>
        </p:nvSpPr>
        <p:spPr>
          <a:xfrm>
            <a:off x="2055812" y="1600200"/>
            <a:ext cx="7848600" cy="3886200"/>
          </a:xfrm>
          <a:prstGeom prst="rect">
            <a:avLst/>
          </a:prstGeom>
          <a:solidFill>
            <a:srgbClr val="D9D4C6">
              <a:alpha val="14901"/>
            </a:srgbClr>
          </a:solidFill>
          <a:ln w="12700" cap="flat" cmpd="sng">
            <a:solidFill>
              <a:srgbClr val="C6BEA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class Person {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public $name;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public $age;</a:t>
            </a:r>
          </a:p>
          <a:p>
            <a:pPr marL="282575" marR="0" lvl="0" indent="-282575" algn="l" rtl="0">
              <a:spcBef>
                <a:spcPts val="0"/>
              </a:spcBef>
              <a:buNone/>
            </a:pPr>
            <a:endParaRPr sz="2400" b="1" i="0" u="none" strike="noStrike" cap="none" dirty="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function printNames(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string $name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):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$this-&gt;name = $name;</a:t>
            </a:r>
          </a:p>
          <a:p>
            <a:pPr marL="282575" marR="0" lvl="0" indent="-282575" algn="l" rtl="0">
              <a:spcBef>
                <a:spcPts val="0"/>
              </a:spcBef>
              <a:buNone/>
            </a:pPr>
            <a:endParaRPr sz="2400" b="1" i="0" u="none" strike="noStrike" cap="none" dirty="0">
              <a:latin typeface="Consolas"/>
              <a:ea typeface="Consolas"/>
              <a:cs typeface="Consolas"/>
              <a:sym typeface="Consolas"/>
            </a:endParaRP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   return $this-&gt;name;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}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sp>
        <p:nvSpPr>
          <p:cNvPr id="359" name="Shape 359"/>
          <p:cNvSpPr/>
          <p:nvPr/>
        </p:nvSpPr>
        <p:spPr>
          <a:xfrm>
            <a:off x="6475412" y="3673503"/>
            <a:ext cx="4647007" cy="571787"/>
          </a:xfrm>
          <a:prstGeom prst="wedgeRoundRectCallout">
            <a:avLst>
              <a:gd name="adj1" fmla="val -18469"/>
              <a:gd name="adj2" fmla="val 2146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Calibri"/>
              </a:rPr>
              <a:t>Method with parameters</a:t>
            </a:r>
          </a:p>
        </p:txBody>
      </p:sp>
    </p:spTree>
    <p:extLst>
      <p:ext uri="{BB962C8B-B14F-4D97-AF65-F5344CB8AC3E}">
        <p14:creationId xmlns:p14="http://schemas.microsoft.com/office/powerpoint/2010/main" val="236958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t" anchorCtr="0">
            <a:noAutofit/>
          </a:bodyPr>
          <a:lstStyle/>
          <a:p>
            <a:pPr marR="0" lvl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n-US" sz="3200" b="0" i="0" u="none" strike="noStrike" cap="none" dirty="0">
                <a:ea typeface="Calibri"/>
                <a:cs typeface="Calibri"/>
                <a:sym typeface="Calibri"/>
              </a:rPr>
              <a:t>Create properties</a:t>
            </a:r>
          </a:p>
          <a:p>
            <a:pPr marL="825501" lvl="1" indent="-457200"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3200" dirty="0">
                <a:ea typeface="Calibri"/>
                <a:cs typeface="Calibri"/>
                <a:sym typeface="Calibri"/>
              </a:rPr>
              <a:t>age</a:t>
            </a:r>
          </a:p>
          <a:p>
            <a:pPr marL="825501" lvl="1" indent="-457200"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3200" dirty="0">
                <a:ea typeface="Calibri"/>
                <a:cs typeface="Calibri"/>
                <a:sym typeface="Calibri"/>
              </a:rPr>
              <a:t>weight</a:t>
            </a:r>
          </a:p>
          <a:p>
            <a:pPr marL="825501" lvl="1" indent="-457200"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3200" dirty="0">
                <a:ea typeface="Calibri"/>
                <a:cs typeface="Calibri"/>
                <a:sym typeface="Calibri"/>
              </a:rPr>
              <a:t>flyingSpeed</a:t>
            </a:r>
            <a:endParaRPr lang="en-US" sz="3200" b="0" i="0" u="none" strike="noStrike" cap="none" dirty="0">
              <a:ea typeface="Calibri"/>
              <a:cs typeface="Calibri"/>
              <a:sym typeface="Calibri"/>
            </a:endParaRPr>
          </a:p>
          <a:p>
            <a:pPr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n-US" sz="3200" dirty="0">
                <a:ea typeface="Calibri"/>
                <a:cs typeface="Calibri"/>
                <a:sym typeface="Calibri"/>
              </a:rPr>
              <a:t>Create methods to model bird's behavior</a:t>
            </a:r>
          </a:p>
          <a:p>
            <a:pPr marL="609493" lvl="1" indent="-241192"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Noto Sans Symbols"/>
              <a:buChar char="▪"/>
            </a:pPr>
            <a:r>
              <a:rPr lang="en-US" sz="3200" dirty="0">
                <a:ea typeface="Calibri"/>
                <a:cs typeface="Calibri"/>
                <a:sym typeface="Calibri"/>
              </a:rPr>
              <a:t>breathe() </a:t>
            </a:r>
          </a:p>
          <a:p>
            <a:pPr marL="609493" lvl="1" indent="-241192"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Noto Sans Symbols"/>
              <a:buChar char="▪"/>
            </a:pPr>
            <a:r>
              <a:rPr lang="en-US" sz="3200" dirty="0">
                <a:ea typeface="Calibri"/>
                <a:cs typeface="Calibri"/>
                <a:sym typeface="Calibri"/>
              </a:rPr>
              <a:t>walk() </a:t>
            </a:r>
          </a:p>
          <a:p>
            <a:pPr marL="609493" lvl="1" indent="-241192"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Noto Sans Symbols"/>
              <a:buChar char="▪"/>
            </a:pPr>
            <a:r>
              <a:rPr lang="en-US" sz="3200" dirty="0">
                <a:ea typeface="Calibri"/>
                <a:cs typeface="Calibri"/>
                <a:sym typeface="Calibri"/>
              </a:rPr>
              <a:t>fly() </a:t>
            </a:r>
          </a:p>
        </p:txBody>
      </p:sp>
      <p:sp>
        <p:nvSpPr>
          <p:cNvPr id="366" name="Shape 3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Problem: Define a Bird Class</a:t>
            </a:r>
          </a:p>
        </p:txBody>
      </p:sp>
      <p:sp>
        <p:nvSpPr>
          <p:cNvPr id="364" name="Shape 364"/>
          <p:cNvSpPr txBox="1">
            <a:spLocks noGrp="1"/>
          </p:cNvSpPr>
          <p:nvPr>
            <p:ph type="sldNum" sz="quarter" idx="13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42</a:t>
            </a:fld>
            <a:endParaRPr lang="en-US"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525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Solution: Define a Bird Class</a:t>
            </a:r>
          </a:p>
        </p:txBody>
      </p:sp>
      <p:sp>
        <p:nvSpPr>
          <p:cNvPr id="371" name="Shape 371"/>
          <p:cNvSpPr txBox="1">
            <a:spLocks noGrp="1"/>
          </p:cNvSpPr>
          <p:nvPr>
            <p:ph type="sldNum" idx="4294967295"/>
          </p:nvPr>
        </p:nvSpPr>
        <p:spPr>
          <a:xfrm>
            <a:off x="11760200" y="6524625"/>
            <a:ext cx="428625" cy="196850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43</a:t>
            </a:fld>
            <a:endParaRPr lang="en-US"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531812" y="1371600"/>
            <a:ext cx="10841212" cy="4953000"/>
          </a:xfrm>
          <a:prstGeom prst="rect">
            <a:avLst/>
          </a:prstGeom>
          <a:solidFill>
            <a:srgbClr val="D9D4C6">
              <a:alpha val="14901"/>
            </a:srgbClr>
          </a:solidFill>
          <a:ln w="12700" cap="flat" cmpd="sng">
            <a:solidFill>
              <a:srgbClr val="C6BEA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class Bird {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 private $age;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 private $weight;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 private $flyingSpeed;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 public function __construct($age, $weight,</a:t>
            </a:r>
            <a:r>
              <a:rPr lang="en-US" sz="2400" b="1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$flyingSpeed){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		$this-&gt;age = $age;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		$this-&gt;weight = $weight;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		$this-&gt;flyingSpeed = $flyingSpeed;</a:t>
            </a:r>
          </a:p>
          <a:p>
            <a:pPr marL="7397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	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2400" b="1" i="0" u="none" strike="noStrike" cap="none" dirty="0" smtClean="0">
                <a:latin typeface="Consolas"/>
                <a:ea typeface="Consolas"/>
                <a:cs typeface="Consolas"/>
                <a:sym typeface="Consolas"/>
              </a:rPr>
              <a:t>...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r>
              <a:rPr lang="en-US" sz="2400" b="1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lang="en-US" sz="2400" b="1" i="0" u="none" strike="noStrike" cap="none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66349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Solution: Define a Bird Class</a:t>
            </a:r>
          </a:p>
        </p:txBody>
      </p:sp>
      <p:sp>
        <p:nvSpPr>
          <p:cNvPr id="378" name="Shape 378"/>
          <p:cNvSpPr txBox="1">
            <a:spLocks noGrp="1"/>
          </p:cNvSpPr>
          <p:nvPr>
            <p:ph type="sldNum" idx="4294967295"/>
          </p:nvPr>
        </p:nvSpPr>
        <p:spPr>
          <a:xfrm>
            <a:off x="11760200" y="6524625"/>
            <a:ext cx="428625" cy="196850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44</a:t>
            </a:fld>
            <a:endParaRPr lang="en-US"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Shape 380"/>
          <p:cNvSpPr/>
          <p:nvPr/>
        </p:nvSpPr>
        <p:spPr>
          <a:xfrm>
            <a:off x="2132012" y="1779767"/>
            <a:ext cx="7582603" cy="3962400"/>
          </a:xfrm>
          <a:prstGeom prst="rect">
            <a:avLst/>
          </a:prstGeom>
          <a:solidFill>
            <a:srgbClr val="D9D4C6">
              <a:alpha val="14901"/>
            </a:srgbClr>
          </a:solidFill>
          <a:ln w="12700" cap="flat" cmpd="sng">
            <a:solidFill>
              <a:srgbClr val="C6BEA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public function walk() {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		echo "Walking" . "\n";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 }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 public function breath() {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		echo "Breathing" . "\n";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 }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 public function fly() {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		echo "Flying" . "\n";</a:t>
            </a:r>
          </a:p>
          <a:p>
            <a:pPr marL="282575" marR="0" lvl="0" indent="-282575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	 }</a:t>
            </a:r>
          </a:p>
          <a:p>
            <a:pPr marL="282575" marR="0" lvl="0" indent="-282575" algn="l" rtl="0">
              <a:spcBef>
                <a:spcPts val="0"/>
              </a:spcBef>
              <a:buSzPct val="25000"/>
              <a:buNone/>
            </a:pPr>
            <a:endParaRPr lang="en-US" sz="2400" b="1" i="0" u="none" strike="noStrike" cap="none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80606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>
            <a:spLocks noGrp="1"/>
          </p:cNvSpPr>
          <p:nvPr>
            <p:ph type="title" idx="4294967295"/>
          </p:nvPr>
        </p:nvSpPr>
        <p:spPr>
          <a:xfrm>
            <a:off x="1446212" y="4724400"/>
            <a:ext cx="9525000" cy="941388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b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540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Anonymous Objects</a:t>
            </a:r>
          </a:p>
        </p:txBody>
      </p:sp>
      <p:sp>
        <p:nvSpPr>
          <p:cNvPr id="389" name="Shape 389"/>
          <p:cNvSpPr txBox="1">
            <a:spLocks noGrp="1"/>
          </p:cNvSpPr>
          <p:nvPr>
            <p:ph type="body" idx="4294967295"/>
          </p:nvPr>
        </p:nvSpPr>
        <p:spPr>
          <a:xfrm>
            <a:off x="1446212" y="5665788"/>
            <a:ext cx="9525000" cy="719137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t" anchorCtr="0">
            <a:noAutofit/>
          </a:bodyPr>
          <a:lstStyle/>
          <a:p>
            <a:pPr marL="0" marR="0" lvl="0" indent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25000"/>
              <a:buFont typeface="Noto Sans Symbols"/>
              <a:buNone/>
            </a:pPr>
            <a:r>
              <a:rPr lang="en-US" sz="40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More on Classes and Objects</a:t>
            </a:r>
          </a:p>
        </p:txBody>
      </p:sp>
      <p:pic>
        <p:nvPicPr>
          <p:cNvPr id="390" name="Shape 390" descr="C:\Documents\Courses\OOP\OOP Images\bob-the-builder-psd5128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0412" y="900377"/>
            <a:ext cx="2684188" cy="35051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970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t" anchorCtr="0">
            <a:noAutofit/>
          </a:bodyPr>
          <a:lstStyle/>
          <a:p>
            <a:pPr marR="0" lvl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n-US" sz="3200" b="0" i="0" u="none" strike="noStrike" cap="none" dirty="0">
                <a:ea typeface="Calibri"/>
                <a:cs typeface="Calibri"/>
                <a:sym typeface="Calibri"/>
              </a:rPr>
              <a:t>The</a:t>
            </a:r>
            <a:r>
              <a:rPr lang="en-US" sz="3200" b="0" i="0" u="none" strike="noStrike" cap="none" dirty="0">
                <a:solidFill>
                  <a:schemeClr val="lt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sz="3200" b="1" i="0" u="none" strike="noStrike" cap="none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stdClass</a:t>
            </a:r>
            <a:r>
              <a:rPr lang="en-US" sz="3200" b="0" i="0" u="none" strike="noStrike" cap="none" dirty="0">
                <a:solidFill>
                  <a:schemeClr val="lt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sz="3200" b="0" i="0" u="none" strike="noStrike" cap="none" dirty="0">
                <a:ea typeface="Calibri"/>
                <a:cs typeface="Calibri"/>
                <a:sym typeface="Calibri"/>
              </a:rPr>
              <a:t>is an empty generic PHP class for initializing objects </a:t>
            </a:r>
            <a:br>
              <a:rPr lang="en-US" sz="3200" b="0" i="0" u="none" strike="noStrike" cap="none" dirty="0">
                <a:ea typeface="Calibri"/>
                <a:cs typeface="Calibri"/>
                <a:sym typeface="Calibri"/>
              </a:rPr>
            </a:br>
            <a:r>
              <a:rPr lang="en-US" sz="3200" b="0" i="0" u="none" strike="noStrike" cap="none" dirty="0">
                <a:ea typeface="Calibri"/>
                <a:cs typeface="Calibri"/>
                <a:sym typeface="Calibri"/>
              </a:rPr>
              <a:t>of anonymous type (e.g.</a:t>
            </a:r>
            <a:r>
              <a:rPr lang="en-US" sz="3200" b="0" i="0" u="none" strike="noStrike" cap="none" dirty="0">
                <a:solidFill>
                  <a:schemeClr val="lt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sz="3200" b="1" i="0" u="none" strike="noStrike" cap="none" dirty="0">
                <a:solidFill>
                  <a:schemeClr val="bg1"/>
                </a:solidFill>
                <a:ea typeface="Consolas"/>
                <a:cs typeface="Consolas"/>
                <a:sym typeface="Consolas"/>
              </a:rPr>
              <a:t>$obj = new stdClass</a:t>
            </a:r>
            <a:r>
              <a:rPr lang="en-US" sz="3200" b="0" i="0" u="none" strike="noStrike" cap="none" dirty="0">
                <a:solidFill>
                  <a:schemeClr val="bg1"/>
                </a:solidFill>
                <a:ea typeface="Consolas"/>
                <a:cs typeface="Consolas"/>
                <a:sym typeface="Consolas"/>
              </a:rPr>
              <a:t>;</a:t>
            </a:r>
            <a:r>
              <a:rPr lang="en-US" sz="3200" b="0" i="0" u="none" strike="noStrike" cap="none" dirty="0">
                <a:solidFill>
                  <a:schemeClr val="lt1"/>
                </a:solidFill>
                <a:ea typeface="Consolas"/>
                <a:cs typeface="Consolas"/>
                <a:sym typeface="Consolas"/>
              </a:rPr>
              <a:t>)</a:t>
            </a:r>
          </a:p>
          <a:p>
            <a:pPr marL="825501" marR="0" lvl="1" indent="-4572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3200" b="0" i="0" u="none" strike="noStrike" cap="none" dirty="0">
                <a:ea typeface="Calibri"/>
                <a:cs typeface="Calibri"/>
                <a:sym typeface="Calibri"/>
              </a:rPr>
              <a:t>It is NOT the base class for objects in PHP</a:t>
            </a:r>
          </a:p>
          <a:p>
            <a:pPr marL="825501" marR="0" lvl="1" indent="-4572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3200" b="0" i="0" u="none" strike="noStrike" cap="none" dirty="0">
                <a:ea typeface="Calibri"/>
                <a:cs typeface="Calibri"/>
                <a:sym typeface="Calibri"/>
              </a:rPr>
              <a:t>Objects can contain their own properties</a:t>
            </a:r>
          </a:p>
          <a:p>
            <a:pPr marL="1130300" marR="0" lvl="2" indent="-4572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0000"/>
            </a:pPr>
            <a:r>
              <a:rPr lang="en-US" sz="3200" b="0" i="0" u="none" strike="noStrike" cap="none" dirty="0">
                <a:ea typeface="Calibri"/>
                <a:cs typeface="Calibri"/>
                <a:sym typeface="Calibri"/>
              </a:rPr>
              <a:t>e.g.</a:t>
            </a:r>
            <a:r>
              <a:rPr lang="en-US" sz="3200" b="0" i="0" u="none" strike="noStrike" cap="none" dirty="0">
                <a:solidFill>
                  <a:schemeClr val="lt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sz="3200" b="1" i="0" u="none" strike="noStrike" cap="none" dirty="0">
                <a:solidFill>
                  <a:schemeClr val="bg1"/>
                </a:solidFill>
                <a:ea typeface="Consolas"/>
                <a:cs typeface="Consolas"/>
                <a:sym typeface="Consolas"/>
              </a:rPr>
              <a:t>$obj-&gt;prop = value;</a:t>
            </a:r>
          </a:p>
        </p:txBody>
      </p:sp>
      <p:sp>
        <p:nvSpPr>
          <p:cNvPr id="396" name="Shape 3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Anonymous Objects</a:t>
            </a:r>
          </a:p>
        </p:txBody>
      </p:sp>
      <p:sp>
        <p:nvSpPr>
          <p:cNvPr id="397" name="Shape 397"/>
          <p:cNvSpPr txBox="1"/>
          <p:nvPr/>
        </p:nvSpPr>
        <p:spPr>
          <a:xfrm>
            <a:off x="989012" y="4415207"/>
            <a:ext cx="10210799" cy="1756991"/>
          </a:xfrm>
          <a:prstGeom prst="rect">
            <a:avLst/>
          </a:prstGeom>
          <a:solidFill>
            <a:srgbClr val="D9D4C6">
              <a:alpha val="20000"/>
            </a:srgbClr>
          </a:solidFill>
          <a:ln w="12700" cap="flat" cmpd="sng">
            <a:solidFill>
              <a:srgbClr val="C6BEA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44000" tIns="108000" rIns="144000" bIns="108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$anonCat = new stdClass;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$anonCat-&gt;weight = 14;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echo 'My cat weighs ' . $anonCat-&gt;weight . ' kg.';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1" u="none" strike="noStrike" cap="none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// My cat weighs 14 kg.</a:t>
            </a:r>
          </a:p>
        </p:txBody>
      </p:sp>
      <p:pic>
        <p:nvPicPr>
          <p:cNvPr id="398" name="Shape 398" descr="C:\Users\bubbles\Desktop\Arrays, Strings and Objects\PHP images\pizza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75125" y="3433796"/>
            <a:ext cx="2286591" cy="19628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6277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Anonymous Objects – Example</a:t>
            </a:r>
          </a:p>
        </p:txBody>
      </p:sp>
      <p:sp>
        <p:nvSpPr>
          <p:cNvPr id="403" name="Shape 403"/>
          <p:cNvSpPr txBox="1">
            <a:spLocks noGrp="1"/>
          </p:cNvSpPr>
          <p:nvPr>
            <p:ph type="sldNum" idx="4294967295"/>
          </p:nvPr>
        </p:nvSpPr>
        <p:spPr>
          <a:xfrm>
            <a:off x="11760200" y="6524625"/>
            <a:ext cx="428625" cy="196850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47</a:t>
            </a:fld>
            <a:endParaRPr lang="en-US" sz="10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Shape 404"/>
          <p:cNvSpPr txBox="1">
            <a:spLocks noGrp="1"/>
          </p:cNvSpPr>
          <p:nvPr>
            <p:ph type="body" idx="4294967295"/>
          </p:nvPr>
        </p:nvSpPr>
        <p:spPr>
          <a:xfrm>
            <a:off x="0" y="1150938"/>
            <a:ext cx="11804650" cy="5570537"/>
          </a:xfrm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t" anchorCtr="0">
            <a:noAutofit/>
          </a:bodyPr>
          <a:lstStyle/>
          <a:p>
            <a:pPr marL="304747" marR="0" lvl="0" indent="-304747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endParaRPr sz="3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04747" marR="0" lvl="0" indent="-304747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Noto Sans Symbols"/>
              <a:buNone/>
            </a:pPr>
            <a:endParaRPr sz="3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Shape 406"/>
          <p:cNvSpPr txBox="1"/>
          <p:nvPr/>
        </p:nvSpPr>
        <p:spPr>
          <a:xfrm>
            <a:off x="912812" y="1295400"/>
            <a:ext cx="10257387" cy="5284800"/>
          </a:xfrm>
          <a:prstGeom prst="rect">
            <a:avLst/>
          </a:prstGeom>
          <a:solidFill>
            <a:srgbClr val="D9D4C6">
              <a:alpha val="20000"/>
            </a:srgbClr>
          </a:solidFill>
          <a:ln w="12700" cap="flat" cmpd="sng">
            <a:solidFill>
              <a:srgbClr val="C6BEA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44000" tIns="108000" rIns="144000" bIns="108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$person = new stdClass;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$person-&gt;name = 'Chinese';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$person-&gt;age = 43;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$person-&gt;weapons = 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'AK-47', 'M-16', '9mm-Glock', 'Knife'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echo json_encode($person);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1" u="none" strike="noStrike" cap="none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// {"name":"Chinese",  "age":43,"weapons":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"AK-47","M-16","9mm-Glock","Knife"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]}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2400" b="1" i="0" u="none" strike="noStrike" cap="none" dirty="0"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$obj = (object)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'name' =&gt; 'Peter', 'age' =&gt; 25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$obj-&gt;twitter = '@peter';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echo json_encode($obj);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1" u="none" strike="noStrike" cap="none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// {"name":"Peter","age":25,"twitter":"@peter"}</a:t>
            </a:r>
          </a:p>
        </p:txBody>
      </p:sp>
    </p:spTree>
    <p:extLst>
      <p:ext uri="{BB962C8B-B14F-4D97-AF65-F5344CB8AC3E}">
        <p14:creationId xmlns:p14="http://schemas.microsoft.com/office/powerpoint/2010/main" val="11622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108000" tIns="36000" rIns="108000" bIns="36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F3BE60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Classes and Objects – Example</a:t>
            </a:r>
          </a:p>
        </p:txBody>
      </p:sp>
      <p:sp>
        <p:nvSpPr>
          <p:cNvPr id="466" name="Shape 466"/>
          <p:cNvSpPr txBox="1">
            <a:spLocks noGrp="1"/>
          </p:cNvSpPr>
          <p:nvPr>
            <p:ph type="sldNum" idx="4294967295"/>
          </p:nvPr>
        </p:nvSpPr>
        <p:spPr>
          <a:xfrm>
            <a:off x="11760200" y="6524625"/>
            <a:ext cx="428625" cy="196850"/>
          </a:xfrm>
          <a:prstGeom prst="rect">
            <a:avLst/>
          </a:prstGeom>
          <a:noFill/>
          <a:ln>
            <a:noFill/>
          </a:ln>
        </p:spPr>
        <p:txBody>
          <a:bodyPr wrap="square" lIns="36000" tIns="36000" rIns="36000" bIns="360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48</a:t>
            </a:fld>
            <a:endParaRPr lang="en-US" sz="1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Shape 468"/>
          <p:cNvSpPr txBox="1"/>
          <p:nvPr/>
        </p:nvSpPr>
        <p:spPr>
          <a:xfrm>
            <a:off x="227012" y="1143000"/>
            <a:ext cx="11734799" cy="5486400"/>
          </a:xfrm>
          <a:prstGeom prst="rect">
            <a:avLst/>
          </a:prstGeom>
          <a:solidFill>
            <a:srgbClr val="D9D4C6">
              <a:alpha val="20000"/>
            </a:srgbClr>
          </a:solidFill>
          <a:ln w="12700" cap="flat" cmpd="sng">
            <a:solidFill>
              <a:srgbClr val="C6BEA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44000" tIns="108000" rIns="144000" bIns="108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class Student {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public $name;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public $age;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public function __construct($name = null, $age = null) {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    $this-&gt;name = $name;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    $this-&gt;age = $age;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spcBef>
                <a:spcPts val="120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$peter = new Student("Peter", 21);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echo $peter-&gt;name;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$peter-&gt;age = 25;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print_r($peter); </a:t>
            </a:r>
            <a:r>
              <a:rPr lang="en-US" sz="2400" b="1" i="1" u="none" strike="noStrike" cap="none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// Student Object ( [name] =&gt; Peter [age] =&gt; 25 )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$maria = new Student('Maria');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dirty="0">
                <a:latin typeface="Consolas"/>
                <a:ea typeface="Consolas"/>
                <a:cs typeface="Consolas"/>
                <a:sym typeface="Consolas"/>
              </a:rPr>
              <a:t>print_r($maria); </a:t>
            </a:r>
            <a:r>
              <a:rPr lang="en-US" sz="2400" b="1" i="1" u="none" strike="noStrike" cap="none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// Student Object ( [name] =&gt; Peter [age] =&gt; )</a:t>
            </a:r>
          </a:p>
        </p:txBody>
      </p:sp>
    </p:spTree>
    <p:extLst>
      <p:ext uri="{BB962C8B-B14F-4D97-AF65-F5344CB8AC3E}">
        <p14:creationId xmlns:p14="http://schemas.microsoft.com/office/powerpoint/2010/main" val="369237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293812" y="4844823"/>
            <a:ext cx="9805988" cy="820738"/>
          </a:xfrm>
        </p:spPr>
        <p:txBody>
          <a:bodyPr/>
          <a:lstStyle/>
          <a:p>
            <a:pPr marL="514350" indent="-514350" algn="ctr">
              <a:defRPr/>
            </a:pPr>
            <a:r>
              <a:rPr lang="en-US" dirty="0"/>
              <a:t>Include and Require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4294967295"/>
          </p:nvPr>
        </p:nvSpPr>
        <p:spPr>
          <a:xfrm>
            <a:off x="1293812" y="5687332"/>
            <a:ext cx="9805988" cy="7191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Including a Script from Another Script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612" y="762000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20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1958561" y="966721"/>
            <a:ext cx="10033549" cy="55848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In PHP we have two type of functions:</a:t>
            </a:r>
          </a:p>
          <a:p>
            <a:pPr marL="822960" lvl="1" indent="-457200">
              <a:lnSpc>
                <a:spcPct val="150000"/>
              </a:lnSpc>
            </a:pPr>
            <a:r>
              <a:rPr lang="en-US" sz="2800" dirty="0"/>
              <a:t>User-defined Function</a:t>
            </a:r>
          </a:p>
          <a:p>
            <a:pPr marL="822960" lvl="1" indent="-457200">
              <a:lnSpc>
                <a:spcPct val="150000"/>
              </a:lnSpc>
            </a:pPr>
            <a:r>
              <a:rPr lang="en-US" sz="2800" dirty="0"/>
              <a:t>Built-in Function</a:t>
            </a:r>
          </a:p>
          <a:p>
            <a:pPr>
              <a:lnSpc>
                <a:spcPct val="150000"/>
              </a:lnSpc>
            </a:pPr>
            <a:r>
              <a:rPr lang="en-US" sz="3200" b="1" dirty="0"/>
              <a:t>User-defined</a:t>
            </a:r>
            <a:r>
              <a:rPr lang="en-US" sz="3200" dirty="0"/>
              <a:t> </a:t>
            </a:r>
            <a:r>
              <a:rPr lang="en-US" sz="3200" b="1" dirty="0"/>
              <a:t>Function</a:t>
            </a:r>
            <a:r>
              <a:rPr lang="en-US" sz="3200" dirty="0"/>
              <a:t>: is the function created by user</a:t>
            </a:r>
          </a:p>
          <a:p>
            <a:pPr>
              <a:lnSpc>
                <a:spcPct val="150000"/>
              </a:lnSpc>
            </a:pPr>
            <a:r>
              <a:rPr lang="en-US" sz="3200" b="1" dirty="0"/>
              <a:t>Built-in Function</a:t>
            </a:r>
            <a:r>
              <a:rPr lang="en-US" sz="3200" dirty="0"/>
              <a:t>: is the function created by </a:t>
            </a:r>
            <a:r>
              <a:rPr lang="en-US" sz="3200" dirty="0" smtClean="0"/>
              <a:t>PHP, </a:t>
            </a:r>
            <a:r>
              <a:rPr lang="en-US" sz="3200" dirty="0"/>
              <a:t>and </a:t>
            </a:r>
            <a:br>
              <a:rPr lang="en-US" sz="3200" dirty="0"/>
            </a:br>
            <a:r>
              <a:rPr lang="en-US" sz="3200" dirty="0"/>
              <a:t>ready to use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PHP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82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63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3200" dirty="0"/>
              <a:t> and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en-US" sz="3200" dirty="0"/>
              <a:t> load and evaluate a file holding PHP code</a:t>
            </a:r>
          </a:p>
          <a:p>
            <a:pPr lvl="1">
              <a:lnSpc>
                <a:spcPct val="100000"/>
              </a:lnSpc>
            </a:pPr>
            <a:endParaRPr lang="en-US" sz="3000" dirty="0"/>
          </a:p>
          <a:p>
            <a:pPr lvl="1">
              <a:lnSpc>
                <a:spcPct val="100000"/>
              </a:lnSpc>
            </a:pPr>
            <a:endParaRPr lang="en-US" sz="3000" dirty="0"/>
          </a:p>
          <a:p>
            <a:pPr lvl="1">
              <a:lnSpc>
                <a:spcPct val="100000"/>
              </a:lnSpc>
            </a:pPr>
            <a:endParaRPr lang="en-US" sz="30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bg-BG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Difference </a:t>
            </a:r>
            <a:r>
              <a:rPr lang="en-US" dirty="0"/>
              <a:t>between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If file is not found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3000" dirty="0"/>
              <a:t> produces a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warning</a:t>
            </a:r>
          </a:p>
          <a:p>
            <a:pPr lvl="2">
              <a:lnSpc>
                <a:spcPct val="100000"/>
              </a:lnSpc>
            </a:pP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en-US" sz="2800" dirty="0"/>
              <a:t> produces a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fatal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error</a:t>
            </a:r>
          </a:p>
        </p:txBody>
      </p:sp>
      <p:sp>
        <p:nvSpPr>
          <p:cNvPr id="111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Include and Require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50</a:t>
            </a:fld>
            <a:endParaRPr lang="en-US" dirty="0"/>
          </a:p>
        </p:txBody>
      </p:sp>
      <p:pic>
        <p:nvPicPr>
          <p:cNvPr id="7" name="Picture 2" descr="http://www.tutorial-webdesign.com/wp-content/uploads/2012/11/php-include-requir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28" t="-5000" r="-6628" b="-5000"/>
          <a:stretch/>
        </p:blipFill>
        <p:spPr bwMode="auto">
          <a:xfrm>
            <a:off x="9858619" y="4648201"/>
            <a:ext cx="1490667" cy="1447800"/>
          </a:xfrm>
          <a:prstGeom prst="roundRect">
            <a:avLst>
              <a:gd name="adj" fmla="val 2013"/>
            </a:avLst>
          </a:prstGeom>
          <a:solidFill>
            <a:schemeClr val="tx1"/>
          </a:solidFill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49700" y="2421730"/>
            <a:ext cx="4970256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latin typeface="Consolas" pitchFamily="49" charset="0"/>
                <a:cs typeface="Consolas" pitchFamily="49" charset="0"/>
              </a:rPr>
              <a:t>require "header.php";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latin typeface="Consolas" pitchFamily="49" charset="0"/>
                <a:cs typeface="Consolas" pitchFamily="49" charset="0"/>
              </a:rPr>
              <a:t>echo "page </a:t>
            </a:r>
            <a:r>
              <a:rPr lang="en-US" sz="3200" b="1" noProof="1" smtClean="0">
                <a:latin typeface="Consolas" pitchFamily="49" charset="0"/>
                <a:cs typeface="Consolas" pitchFamily="49" charset="0"/>
              </a:rPr>
              <a:t>body";</a:t>
            </a:r>
            <a:endParaRPr lang="en-US" sz="32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latin typeface="Consolas" pitchFamily="49" charset="0"/>
                <a:cs typeface="Consolas" pitchFamily="49" charset="0"/>
              </a:rPr>
              <a:t>include "footer.php";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49700" y="1761200"/>
            <a:ext cx="4970256" cy="662471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</a:rPr>
              <a:t>main.php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5769729" y="2434037"/>
            <a:ext cx="3674856" cy="58567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 smtClean="0">
                <a:latin typeface="Consolas" pitchFamily="49" charset="0"/>
                <a:cs typeface="Consolas" pitchFamily="49" charset="0"/>
              </a:rPr>
              <a:t>echo….</a:t>
            </a:r>
            <a:endParaRPr lang="en-US" sz="3200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769729" y="1773507"/>
            <a:ext cx="3674856" cy="662471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</a:rPr>
              <a:t>header.php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801479" y="3892961"/>
            <a:ext cx="3674856" cy="58567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 smtClean="0">
                <a:latin typeface="Consolas" pitchFamily="49" charset="0"/>
                <a:cs typeface="Consolas" pitchFamily="49" charset="0"/>
              </a:rPr>
              <a:t>echo….</a:t>
            </a:r>
            <a:endParaRPr lang="en-US" sz="3200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5801479" y="3232431"/>
            <a:ext cx="3674856" cy="662471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</a:rPr>
              <a:t>footer.php</a:t>
            </a:r>
          </a:p>
        </p:txBody>
      </p:sp>
      <p:pic>
        <p:nvPicPr>
          <p:cNvPr id="2050" name="Picture 2" descr="C:\Users\Madwings\Desktop\Clipboard0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3512" y="1773507"/>
            <a:ext cx="2270415" cy="171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726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187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With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3200" dirty="0"/>
              <a:t> and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en-US" sz="3200" dirty="0"/>
              <a:t> you can include one file many times and each time it is evaluated</a:t>
            </a:r>
          </a:p>
          <a:p>
            <a:pPr lvl="1">
              <a:lnSpc>
                <a:spcPct val="110000"/>
              </a:lnSpc>
            </a:pPr>
            <a:endParaRPr lang="en-US" sz="3000" dirty="0" smtClean="0"/>
          </a:p>
          <a:p>
            <a:pPr lvl="1">
              <a:lnSpc>
                <a:spcPct val="110000"/>
              </a:lnSpc>
            </a:pPr>
            <a:endParaRPr lang="en-US" sz="3000" dirty="0"/>
          </a:p>
          <a:p>
            <a:pPr lvl="1">
              <a:lnSpc>
                <a:spcPct val="110000"/>
              </a:lnSpc>
            </a:pPr>
            <a:endParaRPr lang="en-US" sz="3000" dirty="0" smtClean="0"/>
          </a:p>
          <a:p>
            <a:pPr lvl="1">
              <a:lnSpc>
                <a:spcPct val="110000"/>
              </a:lnSpc>
            </a:pPr>
            <a:endParaRPr lang="en-US" sz="3000" dirty="0"/>
          </a:p>
          <a:p>
            <a:pPr lvl="1">
              <a:lnSpc>
                <a:spcPct val="110000"/>
              </a:lnSpc>
            </a:pPr>
            <a:endParaRPr lang="en-US" sz="3000" dirty="0" smtClean="0"/>
          </a:p>
          <a:p>
            <a:pPr lvl="1">
              <a:lnSpc>
                <a:spcPct val="110000"/>
              </a:lnSpc>
            </a:pPr>
            <a:endParaRPr lang="en-US" sz="3000" dirty="0" smtClean="0"/>
          </a:p>
          <a:p>
            <a:pPr lvl="1">
              <a:lnSpc>
                <a:spcPct val="110000"/>
              </a:lnSpc>
            </a:pPr>
            <a:r>
              <a:rPr lang="en-US" sz="3000" dirty="0" smtClean="0"/>
              <a:t>With </a:t>
            </a:r>
            <a:r>
              <a:rPr lang="en-US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include_once</a:t>
            </a:r>
            <a:r>
              <a:rPr lang="en-US" sz="3000" dirty="0"/>
              <a:t> and </a:t>
            </a:r>
            <a:r>
              <a:rPr lang="en-US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require_once</a:t>
            </a:r>
            <a:r>
              <a:rPr lang="en-US" sz="3000" dirty="0"/>
              <a:t> if file is already included, nothing </a:t>
            </a:r>
            <a:r>
              <a:rPr lang="en-US" sz="3000" dirty="0" smtClean="0"/>
              <a:t>happens</a:t>
            </a:r>
            <a:endParaRPr lang="en-US" sz="3000" dirty="0"/>
          </a:p>
        </p:txBody>
      </p:sp>
      <p:sp>
        <p:nvSpPr>
          <p:cNvPr id="1117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noProof="1">
                <a:latin typeface="Calibri (Headings)"/>
              </a:rPr>
              <a:t>include_once</a:t>
            </a:r>
            <a:r>
              <a:rPr lang="en-US" sz="3600" dirty="0">
                <a:latin typeface="Calibri (Headings)"/>
              </a:rPr>
              <a:t> and </a:t>
            </a:r>
            <a:r>
              <a:rPr lang="en-US" sz="3600" noProof="1">
                <a:latin typeface="Calibri (Headings)"/>
              </a:rPr>
              <a:t>require_once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32310" y="2941463"/>
            <a:ext cx="4970256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latin typeface="Consolas" pitchFamily="49" charset="0"/>
                <a:cs typeface="Consolas" pitchFamily="49" charset="0"/>
              </a:rPr>
              <a:t>require "header.php";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latin typeface="Consolas" pitchFamily="49" charset="0"/>
                <a:cs typeface="Consolas" pitchFamily="49" charset="0"/>
              </a:rPr>
              <a:t>echo </a:t>
            </a:r>
            <a:r>
              <a:rPr lang="en-US" sz="3200" b="1" noProof="1" smtClean="0">
                <a:latin typeface="Consolas" pitchFamily="49" charset="0"/>
                <a:cs typeface="Consolas" pitchFamily="49" charset="0"/>
              </a:rPr>
              <a:t>"Page body";</a:t>
            </a:r>
            <a:endParaRPr lang="en-US" sz="32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latin typeface="Consolas" pitchFamily="49" charset="0"/>
                <a:cs typeface="Consolas" pitchFamily="49" charset="0"/>
              </a:rPr>
              <a:t>include </a:t>
            </a:r>
            <a:r>
              <a:rPr lang="en-US" sz="3200" b="1" noProof="1" smtClean="0">
                <a:latin typeface="Consolas" pitchFamily="49" charset="0"/>
                <a:cs typeface="Consolas" pitchFamily="49" charset="0"/>
              </a:rPr>
              <a:t>"header.php</a:t>
            </a:r>
            <a:r>
              <a:rPr lang="en-US" sz="3200" b="1" noProof="1">
                <a:latin typeface="Consolas" pitchFamily="49" charset="0"/>
                <a:cs typeface="Consolas" pitchFamily="49" charset="0"/>
              </a:rPr>
              <a:t>";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32310" y="2280933"/>
            <a:ext cx="4970256" cy="662471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</a:rPr>
              <a:t>main.php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226566" y="2662135"/>
            <a:ext cx="3903456" cy="58567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 smtClean="0">
                <a:latin typeface="Consolas" pitchFamily="49" charset="0"/>
                <a:cs typeface="Consolas" pitchFamily="49" charset="0"/>
              </a:rPr>
              <a:t>function test();</a:t>
            </a:r>
            <a:endParaRPr lang="en-US" sz="3200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226566" y="2001605"/>
            <a:ext cx="3903456" cy="662471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</a:rPr>
              <a:t>header.php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226566" y="4023254"/>
            <a:ext cx="3903456" cy="58567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 smtClean="0">
                <a:latin typeface="Consolas" pitchFamily="49" charset="0"/>
                <a:cs typeface="Consolas" pitchFamily="49" charset="0"/>
              </a:rPr>
              <a:t>function test();</a:t>
            </a:r>
            <a:endParaRPr lang="en-US" sz="3200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226566" y="3362724"/>
            <a:ext cx="3903456" cy="662471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</a:rPr>
              <a:t>footer.php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293812" y="4723844"/>
            <a:ext cx="8509968" cy="662471"/>
          </a:xfrm>
          <a:prstGeom prst="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  <a:defRPr/>
            </a:pPr>
            <a:r>
              <a:rPr lang="en-US" sz="3200" b="1" noProof="1">
                <a:latin typeface="Consolas" panose="020B0609020204030204" pitchFamily="49" charset="0"/>
              </a:rPr>
              <a:t>Fatal </a:t>
            </a:r>
            <a:r>
              <a:rPr lang="en-US" sz="3200" b="1" noProof="1" smtClean="0">
                <a:latin typeface="Consolas" panose="020B0609020204030204" pitchFamily="49" charset="0"/>
              </a:rPr>
              <a:t>error: </a:t>
            </a:r>
            <a:r>
              <a:rPr lang="en-US" sz="3200" b="1" noProof="1">
                <a:latin typeface="Consolas" panose="020B0609020204030204" pitchFamily="49" charset="0"/>
              </a:rPr>
              <a:t>Cannot </a:t>
            </a:r>
            <a:r>
              <a:rPr lang="en-US" sz="3200" b="1" noProof="1" smtClean="0">
                <a:latin typeface="Consolas" panose="020B0609020204030204" pitchFamily="49" charset="0"/>
              </a:rPr>
              <a:t>redeclare test()…</a:t>
            </a:r>
            <a:endParaRPr lang="en-US" sz="3200" b="1" noProof="1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551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1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3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498" y="1656688"/>
            <a:ext cx="7579238" cy="4771126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52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1892" y="1420274"/>
            <a:ext cx="8630747" cy="529895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8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8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8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135962" y="2386124"/>
            <a:ext cx="3704800" cy="4009526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42931" y="1724211"/>
            <a:ext cx="11449179" cy="4980977"/>
          </a:xfrm>
          <a:prstGeom prst="rect">
            <a:avLst/>
          </a:prstGeom>
        </p:spPr>
        <p:txBody>
          <a:bodyPr vert="horz" lIns="107972" tIns="35991" rIns="107972" bIns="35991" rtlCol="0">
            <a:normAutofit lnSpcReduction="10000"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000" dirty="0" smtClean="0">
                <a:solidFill>
                  <a:schemeClr val="bg2"/>
                </a:solidFill>
              </a:rPr>
              <a:t>PHP code may define and invoke functions</a:t>
            </a:r>
          </a:p>
          <a:p>
            <a:pPr>
              <a:lnSpc>
                <a:spcPct val="100000"/>
              </a:lnSpc>
            </a:pPr>
            <a:r>
              <a:rPr lang="en-US" sz="3000" dirty="0" smtClean="0">
                <a:solidFill>
                  <a:schemeClr val="bg2"/>
                </a:solidFill>
              </a:rPr>
              <a:t>Functions may take arguments and return value</a:t>
            </a:r>
            <a:endParaRPr lang="en-US" sz="3000" dirty="0">
              <a:solidFill>
                <a:schemeClr val="bg2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000" dirty="0" smtClean="0">
                <a:solidFill>
                  <a:schemeClr val="bg2"/>
                </a:solidFill>
              </a:rPr>
              <a:t>Functions support type hinting/declaration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/>
                </a:solidFill>
              </a:rPr>
              <a:t>Classes define specific structure for objects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/>
                </a:solidFill>
              </a:rPr>
              <a:t>Objects are particular instances of a class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/>
                </a:solidFill>
              </a:rPr>
              <a:t>Classes define properties, constructor</a:t>
            </a:r>
            <a:br>
              <a:rPr lang="en-US" sz="3000" dirty="0">
                <a:solidFill>
                  <a:schemeClr val="bg2"/>
                </a:solidFill>
              </a:rPr>
            </a:br>
            <a:r>
              <a:rPr lang="en-US" sz="3000" dirty="0">
                <a:solidFill>
                  <a:schemeClr val="bg2"/>
                </a:solidFill>
              </a:rPr>
              <a:t>and other members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/>
                </a:solidFill>
              </a:rPr>
              <a:t>Constructor is invoked when creating new class</a:t>
            </a:r>
            <a:br>
              <a:rPr lang="en-US" sz="3000" dirty="0">
                <a:solidFill>
                  <a:schemeClr val="bg2"/>
                </a:solidFill>
              </a:rPr>
            </a:br>
            <a:r>
              <a:rPr lang="en-US" sz="3000" dirty="0">
                <a:solidFill>
                  <a:schemeClr val="bg2"/>
                </a:solidFill>
              </a:rPr>
              <a:t>instances and initialize the object's internal </a:t>
            </a:r>
            <a:r>
              <a:rPr lang="en-US" sz="3000" dirty="0" smtClean="0">
                <a:solidFill>
                  <a:schemeClr val="bg2"/>
                </a:solidFill>
              </a:rPr>
              <a:t>state</a:t>
            </a:r>
            <a:endParaRPr lang="en-US" sz="3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3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32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SoftUni Diamond Partners</a:t>
            </a:r>
            <a:endParaRPr lang="bg-BG" dirty="0"/>
          </a:p>
        </p:txBody>
      </p:sp>
      <p:pic>
        <p:nvPicPr>
          <p:cNvPr id="29" name="Infragistics">
            <a:hlinkClick r:id="rId3"/>
            <a:extLst/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4" r="-4204"/>
          <a:stretch/>
        </p:blipFill>
        <p:spPr>
          <a:xfrm>
            <a:off x="5454190" y="4535836"/>
            <a:ext cx="566883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softEdge rad="0"/>
          </a:effectLst>
        </p:spPr>
      </p:pic>
      <p:pic>
        <p:nvPicPr>
          <p:cNvPr id="30" name="Indeavr" descr="Ð ÐµÐ·ÑÐ»ÑÐ°Ñ Ñ Ð¸Ð·Ð¾Ð±ÑÐ°Ð¶ÐµÐ½Ð¸Ðµ Ð·Ð° indeavr">
            <a:hlinkClick r:id="rId5"/>
            <a:extLst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33" t="-16118" r="-14633" b="-8642"/>
          <a:stretch/>
        </p:blipFill>
        <p:spPr bwMode="auto">
          <a:xfrm>
            <a:off x="1065799" y="4535836"/>
            <a:ext cx="396214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28" name="Codexio">
            <a:hlinkClick r:id="rId7"/>
            <a:extLst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784" t="-11319" r="-15784" b="-11319"/>
          <a:stretch/>
        </p:blipFill>
        <p:spPr>
          <a:xfrm>
            <a:off x="8882799" y="5566366"/>
            <a:ext cx="224022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2" name="Liebherr">
            <a:hlinkClick r:id="rId9"/>
            <a:extLst/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26" r="-4226"/>
          <a:stretch/>
        </p:blipFill>
        <p:spPr>
          <a:xfrm>
            <a:off x="1065799" y="5566366"/>
            <a:ext cx="5567564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3" name="Aeternity">
            <a:hlinkClick r:id="rId11"/>
            <a:extLst/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437" r="-24437" b="-5187"/>
          <a:stretch/>
        </p:blipFill>
        <p:spPr>
          <a:xfrm>
            <a:off x="6961566" y="5566366"/>
            <a:ext cx="159302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6" name="Netpeak" descr="Ð ÐµÐ·ÑÐ»ÑÐ°Ñ Ñ Ð¸Ð·Ð¾Ð±ÑÐ°Ð¶ÐµÐ½Ð¸Ðµ Ð·Ð° netpeak">
            <a:hlinkClick r:id="rId13"/>
            <a:extLst/>
          </p:cNvPr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91" t="-11436" r="-7291" b="-11436"/>
          <a:stretch/>
        </p:blipFill>
        <p:spPr bwMode="auto">
          <a:xfrm>
            <a:off x="5329186" y="2474775"/>
            <a:ext cx="579383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35" name="Sotware Group" descr="Ð ÐµÐ·ÑÐ»ÑÐ°Ñ Ñ Ð¸Ð·Ð¾Ð±ÑÐ°Ð¶ÐµÐ½Ð¸Ðµ Ð·Ð° software group">
            <a:hlinkClick r:id="rId15"/>
            <a:extLst/>
          </p:cNvPr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84" r="-9241"/>
          <a:stretch/>
        </p:blipFill>
        <p:spPr bwMode="auto">
          <a:xfrm>
            <a:off x="1065799" y="2474775"/>
            <a:ext cx="385837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25" name="Telenor">
            <a:hlinkClick r:id="rId17"/>
            <a:extLst/>
          </p:cNvPr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3" r="-12003" b="-2307"/>
          <a:stretch/>
        </p:blipFill>
        <p:spPr>
          <a:xfrm>
            <a:off x="8674849" y="1444245"/>
            <a:ext cx="244817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4" name="XS">
            <a:hlinkClick r:id="rId19"/>
          </p:cNvPr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6" t="-9452" r="-8796" b="-9452"/>
          <a:stretch/>
        </p:blipFill>
        <p:spPr>
          <a:xfrm>
            <a:off x="1065799" y="1444245"/>
            <a:ext cx="418579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6" name="SB Tech">
            <a:hlinkClick r:id="rId21"/>
            <a:extLst/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2" r="-689"/>
          <a:stretch/>
        </p:blipFill>
        <p:spPr>
          <a:xfrm>
            <a:off x="5606361" y="1444245"/>
            <a:ext cx="2713717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7" name="Postbank">
            <a:hlinkClick r:id="rId23"/>
          </p:cNvPr>
          <p:cNvPicPr>
            <a:picLocks noChangeAspect="1"/>
          </p:cNvPicPr>
          <p:nvPr/>
        </p:nvPicPr>
        <p:blipFill rotWithShape="1"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26" t="-8951" r="-21826" b="-8951"/>
          <a:stretch/>
        </p:blipFill>
        <p:spPr>
          <a:xfrm>
            <a:off x="5970284" y="3505306"/>
            <a:ext cx="2519658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1" name="SuperHosting" descr="Ð ÐµÐ·ÑÐ»ÑÐ°Ñ Ñ Ð¸Ð·Ð¾Ð±ÑÐ°Ð¶ÐµÐ½Ð¸Ðµ Ð·Ð° superhosting png">
            <a:hlinkClick r:id="rId25"/>
            <a:extLst/>
          </p:cNvPr>
          <p:cNvPicPr>
            <a:picLocks noChangeAspect="1" noChangeArrowheads="1"/>
          </p:cNvPicPr>
          <p:nvPr/>
        </p:nvPicPr>
        <p:blipFill rotWithShape="1"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3" t="-10753" r="-34663" b="-10753"/>
          <a:stretch/>
        </p:blipFill>
        <p:spPr bwMode="auto">
          <a:xfrm>
            <a:off x="8852772" y="3505306"/>
            <a:ext cx="2270253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  <a:extLst/>
        </p:spPr>
      </p:pic>
      <p:pic>
        <p:nvPicPr>
          <p:cNvPr id="37" name="SmartIT">
            <a:hlinkClick r:id="rId27"/>
            <a:extLst/>
          </p:cNvPr>
          <p:cNvPicPr>
            <a:picLocks noChangeAspect="1"/>
          </p:cNvPicPr>
          <p:nvPr/>
        </p:nvPicPr>
        <p:blipFill rotWithShape="1"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3" t="-16504" r="-14503" b="-16504"/>
          <a:stretch/>
        </p:blipFill>
        <p:spPr>
          <a:xfrm>
            <a:off x="1065799" y="3505306"/>
            <a:ext cx="454165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663650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SoftUni Organizational Partners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63" t="-12819" r="-5163" b="-12819"/>
          <a:stretch/>
        </p:blipFill>
        <p:spPr>
          <a:xfrm>
            <a:off x="1129420" y="2067924"/>
            <a:ext cx="5023218" cy="1439625"/>
          </a:xfrm>
          <a:prstGeom prst="roundRect">
            <a:avLst>
              <a:gd name="adj" fmla="val 8805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" name="Picture 2">
            <a:hlinkClick r:id="rId4"/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62" t="-29177" r="-15162" b="-29177"/>
          <a:stretch/>
        </p:blipFill>
        <p:spPr>
          <a:xfrm>
            <a:off x="4918809" y="4064376"/>
            <a:ext cx="6140594" cy="1439625"/>
          </a:xfrm>
          <a:prstGeom prst="roundRect">
            <a:avLst>
              <a:gd name="adj" fmla="val 9410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8"/>
          <a:stretch/>
        </p:blipFill>
        <p:spPr>
          <a:xfrm>
            <a:off x="6424527" y="2067924"/>
            <a:ext cx="1962778" cy="1439625"/>
          </a:xfrm>
          <a:prstGeom prst="roundRect">
            <a:avLst>
              <a:gd name="adj" fmla="val 8806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5" name="Picture 4">
            <a:hlinkClick r:id="rId8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01" t="-3201" r="-3201" b="-3201"/>
          <a:stretch/>
        </p:blipFill>
        <p:spPr>
          <a:xfrm>
            <a:off x="8659194" y="2067924"/>
            <a:ext cx="2400210" cy="1439625"/>
          </a:xfrm>
          <a:prstGeom prst="roundRect">
            <a:avLst>
              <a:gd name="adj" fmla="val 8200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6" name="Picture 5">
            <a:hlinkClick r:id="rId10"/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05" t="-5874" r="-9305" b="-12736"/>
          <a:stretch/>
        </p:blipFill>
        <p:spPr>
          <a:xfrm>
            <a:off x="1129421" y="4064376"/>
            <a:ext cx="3383118" cy="1439625"/>
          </a:xfrm>
          <a:prstGeom prst="roundRect">
            <a:avLst>
              <a:gd name="adj" fmla="val 10015"/>
            </a:avLst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26045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199" dirty="0"/>
              <a:t>Software University – High-Quality Education and </a:t>
            </a:r>
            <a:br>
              <a:rPr lang="en-US" sz="3199" dirty="0"/>
            </a:br>
            <a:r>
              <a:rPr lang="en-US" sz="3199" dirty="0"/>
              <a:t>Employment Opportunities </a:t>
            </a:r>
          </a:p>
          <a:p>
            <a:pPr lvl="1">
              <a:lnSpc>
                <a:spcPct val="100000"/>
              </a:lnSpc>
            </a:pPr>
            <a:r>
              <a:rPr lang="en-US" sz="2899" noProof="1">
                <a:hlinkClick r:id="rId3"/>
              </a:rPr>
              <a:t>softuni.bg</a:t>
            </a:r>
            <a:r>
              <a:rPr lang="en-US" sz="2899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9" dirty="0"/>
              <a:t>Software University Foundation</a:t>
            </a:r>
            <a:endParaRPr lang="bg-BG" sz="3199" dirty="0"/>
          </a:p>
          <a:p>
            <a:pPr lvl="1">
              <a:lnSpc>
                <a:spcPct val="100000"/>
              </a:lnSpc>
            </a:pPr>
            <a:r>
              <a:rPr lang="en-US" sz="2999" noProof="1">
                <a:hlinkClick r:id="rId4"/>
              </a:rPr>
              <a:t>http://softuni.foundation/</a:t>
            </a:r>
            <a:endParaRPr lang="en-US" sz="2999" noProof="1"/>
          </a:p>
          <a:p>
            <a:pPr>
              <a:lnSpc>
                <a:spcPct val="100000"/>
              </a:lnSpc>
            </a:pPr>
            <a:r>
              <a:rPr lang="en-US" sz="3199" dirty="0"/>
              <a:t>Software University @ Facebook</a:t>
            </a:r>
          </a:p>
          <a:p>
            <a:pPr marL="990278" lvl="1" indent="-380876" defTabSz="1218804">
              <a:lnSpc>
                <a:spcPct val="100000"/>
              </a:lnSpc>
              <a:tabLst>
                <a:tab pos="282490" algn="l"/>
              </a:tabLst>
              <a:defRPr/>
            </a:pPr>
            <a:r>
              <a:rPr lang="en-US" sz="2899" noProof="1">
                <a:solidFill>
                  <a:srgbClr val="234465"/>
                </a:solidFill>
                <a:hlinkClick r:id="rId5"/>
              </a:rPr>
              <a:t>facebook.com/SoftwareUniversity</a:t>
            </a:r>
            <a:endParaRPr lang="en-US" sz="2899" noProof="1">
              <a:solidFill>
                <a:srgbClr val="234465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199" dirty="0"/>
              <a:t>Software University Forums</a:t>
            </a:r>
          </a:p>
          <a:p>
            <a:pPr marL="990278" lvl="1" indent="-380876" defTabSz="1218804">
              <a:lnSpc>
                <a:spcPct val="100000"/>
              </a:lnSpc>
              <a:tabLst>
                <a:tab pos="282490" algn="l"/>
              </a:tabLst>
              <a:defRPr/>
            </a:pPr>
            <a:r>
              <a:rPr lang="en-US" sz="2799" dirty="0">
                <a:hlinkClick r:id="rId6"/>
              </a:rPr>
              <a:t>forum.softuni.bg</a:t>
            </a:r>
            <a:endParaRPr lang="en-US" sz="2799" noProof="1"/>
          </a:p>
          <a:p>
            <a:pPr>
              <a:lnSpc>
                <a:spcPct val="100000"/>
              </a:lnSpc>
            </a:pPr>
            <a:endParaRPr lang="en-US" noProof="1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pic>
        <p:nvPicPr>
          <p:cNvPr id="15" name="Picture 14">
            <a:hlinkClick r:id="rId7"/>
            <a:extLst>
              <a:ext uri="{FF2B5EF4-FFF2-40B4-BE49-F238E27FC236}">
                <a16:creationId xmlns:a16="http://schemas.microsoft.com/office/drawing/2014/main" id="{FF8B5863-FC71-441D-893C-E681B70BF35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2538112"/>
            <a:ext cx="2122583" cy="529411"/>
          </a:xfrm>
          <a:prstGeom prst="rect">
            <a:avLst/>
          </a:prstGeom>
        </p:spPr>
      </p:pic>
      <p:pic>
        <p:nvPicPr>
          <p:cNvPr id="18" name="Picture 17">
            <a:hlinkClick r:id="rId3"/>
            <a:extLst>
              <a:ext uri="{FF2B5EF4-FFF2-40B4-BE49-F238E27FC236}">
                <a16:creationId xmlns:a16="http://schemas.microsoft.com/office/drawing/2014/main" id="{5AC70220-7037-4082-BB2D-BF1E99F91E0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1140" y="2057400"/>
            <a:ext cx="3366866" cy="4482957"/>
          </a:xfrm>
          <a:prstGeom prst="rect">
            <a:avLst/>
          </a:prstGeom>
        </p:spPr>
      </p:pic>
      <p:pic>
        <p:nvPicPr>
          <p:cNvPr id="11" name="Picture 4">
            <a:hlinkClick r:id="rId10" tooltip="Software University @ Facebook"/>
            <a:extLst>
              <a:ext uri="{FF2B5EF4-FFF2-40B4-BE49-F238E27FC236}">
                <a16:creationId xmlns:a16="http://schemas.microsoft.com/office/drawing/2014/main" id="{7DE74804-3B64-4B79-BDD0-3E400F9EC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32612" y="3654371"/>
            <a:ext cx="1118449" cy="111844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E65F0011-8B8E-4A02-A422-9662ADE13CB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5359668"/>
            <a:ext cx="1041962" cy="104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57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59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059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>
              <a:lnSpc>
                <a:spcPts val="3600"/>
              </a:lnSpc>
            </a:pPr>
            <a:r>
              <a:rPr lang="en-US" sz="3200" dirty="0"/>
              <a:t>More </a:t>
            </a:r>
            <a:r>
              <a:rPr lang="en-US" sz="3200" b="1" dirty="0">
                <a:solidFill>
                  <a:schemeClr val="bg1"/>
                </a:solidFill>
              </a:rPr>
              <a:t>manageable</a:t>
            </a:r>
            <a:r>
              <a:rPr lang="en-US" sz="3200" dirty="0">
                <a:solidFill>
                  <a:srgbClr val="FFA000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programming</a:t>
            </a:r>
          </a:p>
          <a:p>
            <a:pPr lvl="1">
              <a:lnSpc>
                <a:spcPts val="3600"/>
              </a:lnSpc>
            </a:pPr>
            <a:r>
              <a:rPr lang="en-US" sz="3200" dirty="0"/>
              <a:t>Splits large problems into small pieces</a:t>
            </a:r>
          </a:p>
          <a:p>
            <a:pPr lvl="1">
              <a:lnSpc>
                <a:spcPts val="3600"/>
              </a:lnSpc>
            </a:pPr>
            <a:r>
              <a:rPr lang="en-US" sz="3200" dirty="0"/>
              <a:t>Better organization of the program</a:t>
            </a:r>
          </a:p>
          <a:p>
            <a:pPr lvl="1">
              <a:lnSpc>
                <a:spcPts val="3600"/>
              </a:lnSpc>
            </a:pPr>
            <a:r>
              <a:rPr lang="en-US" sz="3200" dirty="0"/>
              <a:t>Improves code readability</a:t>
            </a:r>
          </a:p>
          <a:p>
            <a:pPr lvl="1">
              <a:lnSpc>
                <a:spcPts val="3600"/>
              </a:lnSpc>
            </a:pPr>
            <a:r>
              <a:rPr lang="en-US" sz="3200" dirty="0"/>
              <a:t>Improves code understandability</a:t>
            </a:r>
          </a:p>
          <a:p>
            <a:pPr>
              <a:lnSpc>
                <a:spcPts val="3600"/>
              </a:lnSpc>
            </a:pPr>
            <a:r>
              <a:rPr lang="en-US" sz="3200" dirty="0"/>
              <a:t>Avoiding </a:t>
            </a:r>
            <a:r>
              <a:rPr lang="en-US" sz="3200" b="1" dirty="0">
                <a:solidFill>
                  <a:schemeClr val="bg1"/>
                </a:solidFill>
              </a:rPr>
              <a:t>repeating</a:t>
            </a:r>
            <a:r>
              <a:rPr lang="en-US" sz="3200" dirty="0">
                <a:solidFill>
                  <a:srgbClr val="FFA000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code</a:t>
            </a:r>
          </a:p>
          <a:p>
            <a:pPr lvl="1">
              <a:lnSpc>
                <a:spcPts val="3600"/>
              </a:lnSpc>
            </a:pPr>
            <a:r>
              <a:rPr lang="en-US" sz="3200" dirty="0"/>
              <a:t>Improves code maintainability</a:t>
            </a:r>
          </a:p>
          <a:p>
            <a:pPr>
              <a:lnSpc>
                <a:spcPts val="3600"/>
              </a:lnSpc>
            </a:pPr>
            <a:r>
              <a:rPr lang="en-US" sz="3200" dirty="0"/>
              <a:t>Code </a:t>
            </a:r>
            <a:r>
              <a:rPr lang="en-US" sz="3200" b="1" dirty="0">
                <a:solidFill>
                  <a:schemeClr val="bg1"/>
                </a:solidFill>
              </a:rPr>
              <a:t>reusability</a:t>
            </a:r>
          </a:p>
          <a:p>
            <a:pPr lvl="1">
              <a:lnSpc>
                <a:spcPts val="3600"/>
              </a:lnSpc>
            </a:pPr>
            <a:r>
              <a:rPr lang="en-US" sz="3200" dirty="0"/>
              <a:t>Using existing functions several times</a:t>
            </a:r>
            <a:endParaRPr lang="bg-BG" sz="3200" dirty="0"/>
          </a:p>
        </p:txBody>
      </p:sp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Functions?</a:t>
            </a:r>
            <a:endParaRPr lang="bg-BG" dirty="0"/>
          </a:p>
        </p:txBody>
      </p:sp>
      <p:sp>
        <p:nvSpPr>
          <p:cNvPr id="10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0336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C6EFCA0-4DFB-40E7-9F5C-BBF4324888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Declaring and Invoking Functions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0DD89D94-F0F2-4B5D-A2DF-8484AF9982CC}"/>
              </a:ext>
            </a:extLst>
          </p:cNvPr>
          <p:cNvSpPr txBox="1">
            <a:spLocks/>
          </p:cNvSpPr>
          <p:nvPr/>
        </p:nvSpPr>
        <p:spPr>
          <a:xfrm>
            <a:off x="4572077" y="1524000"/>
            <a:ext cx="3044670" cy="1981200"/>
          </a:xfrm>
          <a:prstGeom prst="rect">
            <a:avLst/>
          </a:prstGeom>
        </p:spPr>
        <p:txBody>
          <a:bodyPr vert="horz" lIns="108000" tIns="36000" rIns="108000" bIns="36000" rtlCol="0" anchor="ctr">
            <a:noAutofit/>
          </a:bodyPr>
          <a:lstStyle>
            <a:lvl1pPr marL="0" indent="0" algn="ctr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3998" b="1" kern="1200" baseline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{…}</a:t>
            </a:r>
          </a:p>
        </p:txBody>
      </p:sp>
    </p:spTree>
    <p:extLst>
      <p:ext uri="{BB962C8B-B14F-4D97-AF65-F5344CB8AC3E}">
        <p14:creationId xmlns:p14="http://schemas.microsoft.com/office/powerpoint/2010/main" val="342502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Function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rgbClr val="FFA000"/>
                </a:solidFill>
              </a:rPr>
              <a:t>Functions</a:t>
            </a:r>
            <a:r>
              <a:rPr lang="en-US" dirty="0"/>
              <a:t> are named blocks of code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Declared with the keyword </a:t>
            </a:r>
            <a:r>
              <a:rPr lang="en-US" dirty="0">
                <a:solidFill>
                  <a:srgbClr val="FFA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Can accept </a:t>
            </a:r>
            <a:r>
              <a:rPr lang="en-US" dirty="0">
                <a:solidFill>
                  <a:schemeClr val="bg1"/>
                </a:solidFill>
              </a:rPr>
              <a:t>parameters</a:t>
            </a:r>
            <a:r>
              <a:rPr lang="en-US" dirty="0"/>
              <a:t> and </a:t>
            </a:r>
            <a:r>
              <a:rPr lang="en-US" dirty="0">
                <a:solidFill>
                  <a:srgbClr val="FFA000"/>
                </a:solidFill>
              </a:rPr>
              <a:t>return value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Help organize and </a:t>
            </a:r>
            <a:r>
              <a:rPr lang="en-US" dirty="0">
                <a:solidFill>
                  <a:srgbClr val="FFA000"/>
                </a:solidFill>
              </a:rPr>
              <a:t>reuse</a:t>
            </a:r>
            <a:r>
              <a:rPr lang="en-US" dirty="0"/>
              <a:t> the code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741612" y="4380049"/>
            <a:ext cx="7267195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function rectangleArea($sideA, $sideB)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 return $sideA * $sideB;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echo rectangleArea(5, 6);</a:t>
            </a: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7665108" y="5908668"/>
            <a:ext cx="3267269" cy="548113"/>
          </a:xfrm>
          <a:prstGeom prst="wedgeRoundRectCallout">
            <a:avLst>
              <a:gd name="adj1" fmla="val -62883"/>
              <a:gd name="adj2" fmla="val 6856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rgbClr val="234465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bg2"/>
                </a:solidFill>
              </a:rPr>
              <a:t>Function Invocation</a:t>
            </a:r>
          </a:p>
        </p:txBody>
      </p:sp>
      <p:sp>
        <p:nvSpPr>
          <p:cNvPr id="10" name="AutoShape 23"/>
          <p:cNvSpPr>
            <a:spLocks noChangeArrowheads="1"/>
          </p:cNvSpPr>
          <p:nvPr/>
        </p:nvSpPr>
        <p:spPr bwMode="auto">
          <a:xfrm>
            <a:off x="7880446" y="3649484"/>
            <a:ext cx="2141887" cy="592825"/>
          </a:xfrm>
          <a:prstGeom prst="wedgeRoundRectCallout">
            <a:avLst>
              <a:gd name="adj1" fmla="val -43952"/>
              <a:gd name="adj2" fmla="val 86779"/>
              <a:gd name="adj3" fmla="val 16667"/>
            </a:avLst>
          </a:prstGeom>
          <a:solidFill>
            <a:srgbClr val="234465">
              <a:alpha val="80000"/>
            </a:srgbClr>
          </a:solidFill>
          <a:ln w="19050">
            <a:solidFill>
              <a:srgbClr val="234465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bg2"/>
                </a:solidFill>
              </a:rPr>
              <a:t>Parameters</a:t>
            </a:r>
            <a:endParaRPr lang="bg-BG" sz="2800" b="1" dirty="0">
              <a:solidFill>
                <a:schemeClr val="bg2"/>
              </a:solidFill>
            </a:endParaRPr>
          </a:p>
        </p:txBody>
      </p:sp>
      <p:sp>
        <p:nvSpPr>
          <p:cNvPr id="11" name="AutoShape 23"/>
          <p:cNvSpPr>
            <a:spLocks noChangeArrowheads="1"/>
          </p:cNvSpPr>
          <p:nvPr/>
        </p:nvSpPr>
        <p:spPr bwMode="auto">
          <a:xfrm>
            <a:off x="4037012" y="3649484"/>
            <a:ext cx="2683957" cy="579040"/>
          </a:xfrm>
          <a:prstGeom prst="wedgeRoundRectCallout">
            <a:avLst>
              <a:gd name="adj1" fmla="val -11936"/>
              <a:gd name="adj2" fmla="val 97876"/>
              <a:gd name="adj3" fmla="val 16667"/>
            </a:avLst>
          </a:prstGeom>
          <a:solidFill>
            <a:srgbClr val="234465">
              <a:alpha val="80000"/>
            </a:srgbClr>
          </a:solidFill>
          <a:ln w="19050">
            <a:solidFill>
              <a:srgbClr val="234465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b="1" dirty="0">
                <a:solidFill>
                  <a:schemeClr val="bg2"/>
                </a:solidFill>
              </a:rPr>
              <a:t>Function </a:t>
            </a:r>
            <a:r>
              <a:rPr lang="en-US" sz="2800" b="1" dirty="0">
                <a:solidFill>
                  <a:schemeClr val="bg2"/>
                </a:solidFill>
              </a:rPr>
              <a:t>Name</a:t>
            </a:r>
            <a:endParaRPr lang="bg-BG" sz="2800" b="1" dirty="0">
              <a:solidFill>
                <a:schemeClr val="bg2"/>
              </a:solidFill>
            </a:endParaRPr>
          </a:p>
        </p:txBody>
      </p:sp>
      <p:sp>
        <p:nvSpPr>
          <p:cNvPr id="12" name="AutoShape 23"/>
          <p:cNvSpPr>
            <a:spLocks noChangeArrowheads="1"/>
          </p:cNvSpPr>
          <p:nvPr/>
        </p:nvSpPr>
        <p:spPr bwMode="auto">
          <a:xfrm>
            <a:off x="10145543" y="4380049"/>
            <a:ext cx="1620387" cy="983709"/>
          </a:xfrm>
          <a:prstGeom prst="wedgeRoundRectCallout">
            <a:avLst>
              <a:gd name="adj1" fmla="val -207104"/>
              <a:gd name="adj2" fmla="val 12253"/>
              <a:gd name="adj3" fmla="val 16667"/>
            </a:avLst>
          </a:prstGeom>
          <a:solidFill>
            <a:srgbClr val="234465">
              <a:alpha val="80000"/>
            </a:srgbClr>
          </a:solidFill>
          <a:ln w="19050">
            <a:solidFill>
              <a:srgbClr val="234465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bg2"/>
                </a:solidFill>
              </a:rPr>
              <a:t>Function Body</a:t>
            </a:r>
            <a:endParaRPr lang="bg-BG" sz="28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70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469A51-943F-4777-A9B1-7C80BBE096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E521A67-1F3D-47C0-882E-BDB5EC1297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000" dirty="0"/>
              <a:t>Void and Return type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9B2764-EC2C-460F-9B67-08D2D4678A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586211-644B-47BC-B6C9-A395ACC77746}"/>
              </a:ext>
            </a:extLst>
          </p:cNvPr>
          <p:cNvSpPr/>
          <p:nvPr/>
        </p:nvSpPr>
        <p:spPr>
          <a:xfrm>
            <a:off x="5275262" y="1676400"/>
            <a:ext cx="1638300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1500" dirty="0">
                <a:ln w="0"/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$</a:t>
            </a:r>
          </a:p>
        </p:txBody>
      </p:sp>
    </p:spTree>
    <p:extLst>
      <p:ext uri="{BB962C8B-B14F-4D97-AF65-F5344CB8AC3E}">
        <p14:creationId xmlns:p14="http://schemas.microsoft.com/office/powerpoint/2010/main" val="366873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3_1">
  <a:themeElements>
    <a:clrScheme name="SoftUni Cello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SoftUni-PowerPoint-Template-3-1</Template>
  <TotalTime>4526</TotalTime>
  <Words>2957</Words>
  <Application>Microsoft Office PowerPoint</Application>
  <PresentationFormat>Custom</PresentationFormat>
  <Paragraphs>612</Paragraphs>
  <Slides>57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8" baseType="lpstr">
      <vt:lpstr>맑은 고딕</vt:lpstr>
      <vt:lpstr>Arial</vt:lpstr>
      <vt:lpstr>Calibri</vt:lpstr>
      <vt:lpstr>Calibri (Headings)</vt:lpstr>
      <vt:lpstr>Comic Sans MS</vt:lpstr>
      <vt:lpstr>Consolas</vt:lpstr>
      <vt:lpstr>Courier New</vt:lpstr>
      <vt:lpstr>Noto Sans Symbols</vt:lpstr>
      <vt:lpstr>Wingdings</vt:lpstr>
      <vt:lpstr>Wingdings 2</vt:lpstr>
      <vt:lpstr>SoftUni3_1</vt:lpstr>
      <vt:lpstr>Functions, Objects and Classes</vt:lpstr>
      <vt:lpstr>Table of Contents</vt:lpstr>
      <vt:lpstr>Have a Question?</vt:lpstr>
      <vt:lpstr>PowerPoint Presentation</vt:lpstr>
      <vt:lpstr>Functions in PHP</vt:lpstr>
      <vt:lpstr>Why Use Functions?</vt:lpstr>
      <vt:lpstr>PowerPoint Presentation</vt:lpstr>
      <vt:lpstr>Declaring Function</vt:lpstr>
      <vt:lpstr>PowerPoint Presentation</vt:lpstr>
      <vt:lpstr>Parameters</vt:lpstr>
      <vt:lpstr>Void and Return type Functions</vt:lpstr>
      <vt:lpstr>Returning Multiple Values from a Function</vt:lpstr>
      <vt:lpstr>Default Parameter Values</vt:lpstr>
      <vt:lpstr>Functions Parameters: Pass by Reference</vt:lpstr>
      <vt:lpstr>Variable Number of Arguments</vt:lpstr>
      <vt:lpstr>Variable Number of Arguments (2)</vt:lpstr>
      <vt:lpstr>Type Hinting/Declaration</vt:lpstr>
      <vt:lpstr>Variable Functions</vt:lpstr>
      <vt:lpstr>Few Notes on Functions</vt:lpstr>
      <vt:lpstr>Anonymous Functions</vt:lpstr>
      <vt:lpstr>Function Overloading</vt:lpstr>
      <vt:lpstr>Problem: Symmetry Check (Palindrome)</vt:lpstr>
      <vt:lpstr>Problem: Day of Week</vt:lpstr>
      <vt:lpstr>PowerPoint Presentation</vt:lpstr>
      <vt:lpstr>Variables Scope</vt:lpstr>
      <vt:lpstr>Variables Scope</vt:lpstr>
      <vt:lpstr>The Global Keyword</vt:lpstr>
      <vt:lpstr>Loops and Variable Scope</vt:lpstr>
      <vt:lpstr>Static Keyword</vt:lpstr>
      <vt:lpstr>PowerPoint Presentation</vt:lpstr>
      <vt:lpstr>Defining Simple Classes</vt:lpstr>
      <vt:lpstr>Classes and Objects</vt:lpstr>
      <vt:lpstr>Class Versus Instance</vt:lpstr>
      <vt:lpstr>Properties</vt:lpstr>
      <vt:lpstr>Properties</vt:lpstr>
      <vt:lpstr>Constructor</vt:lpstr>
      <vt:lpstr>Defining Constructor</vt:lpstr>
      <vt:lpstr>Defining Constructor (2)</vt:lpstr>
      <vt:lpstr>Methods</vt:lpstr>
      <vt:lpstr>Defining Methods</vt:lpstr>
      <vt:lpstr>Defining Methods (2)</vt:lpstr>
      <vt:lpstr>Problem: Define a Bird Class</vt:lpstr>
      <vt:lpstr>Solution: Define a Bird Class</vt:lpstr>
      <vt:lpstr>Solution: Define a Bird Class</vt:lpstr>
      <vt:lpstr>Anonymous Objects</vt:lpstr>
      <vt:lpstr>Anonymous Objects</vt:lpstr>
      <vt:lpstr>Anonymous Objects – Example</vt:lpstr>
      <vt:lpstr>Classes and Objects – Example</vt:lpstr>
      <vt:lpstr>Include and Require</vt:lpstr>
      <vt:lpstr>Include and Require</vt:lpstr>
      <vt:lpstr>include_once and require_once</vt:lpstr>
      <vt:lpstr>Summary</vt:lpstr>
      <vt:lpstr>PowerPoint Presentation</vt:lpstr>
      <vt:lpstr>SoftUni Diamond Partners</vt:lpstr>
      <vt:lpstr>SoftUni Organizational Partners</vt:lpstr>
      <vt:lpstr>Trainings @ Software University (SoftUni)</vt:lpstr>
      <vt:lpstr>License</vt:lpstr>
    </vt:vector>
  </TitlesOfParts>
  <Manager/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PHP Web - Objects and Classes</dc:title>
  <dc:subject>Technology Fundamentals - Practical Training Course @ SoftUni</dc:subject>
  <dc:creator>Software University Foundation</dc:creator>
  <cp:keywords>PHP Web, Software University, SoftUni, programming, coding, software development, education, training, course</cp:keywords>
  <dc:description>Technology Fundamentals Course @ SoftUni – https://softuni.bg/courses/technology-fundamentals</dc:description>
  <cp:lastModifiedBy>Mihail</cp:lastModifiedBy>
  <cp:revision>519</cp:revision>
  <dcterms:created xsi:type="dcterms:W3CDTF">2014-01-02T17:00:34Z</dcterms:created>
  <dcterms:modified xsi:type="dcterms:W3CDTF">2018-09-27T13:33:51Z</dcterms:modified>
  <cp:category>programming;computer programming;software development;web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